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64" r:id="rId1"/>
  </p:sldMasterIdLst>
  <p:notesMasterIdLst>
    <p:notesMasterId r:id="rId23"/>
  </p:notesMasterIdLst>
  <p:sldIdLst>
    <p:sldId id="256" r:id="rId2"/>
    <p:sldId id="261" r:id="rId3"/>
    <p:sldId id="265" r:id="rId4"/>
    <p:sldId id="269" r:id="rId5"/>
    <p:sldId id="276" r:id="rId6"/>
    <p:sldId id="279" r:id="rId7"/>
    <p:sldId id="278" r:id="rId8"/>
    <p:sldId id="277" r:id="rId9"/>
    <p:sldId id="270" r:id="rId10"/>
    <p:sldId id="267" r:id="rId11"/>
    <p:sldId id="272" r:id="rId12"/>
    <p:sldId id="281" r:id="rId13"/>
    <p:sldId id="285" r:id="rId14"/>
    <p:sldId id="280" r:id="rId15"/>
    <p:sldId id="284" r:id="rId16"/>
    <p:sldId id="290" r:id="rId17"/>
    <p:sldId id="274" r:id="rId18"/>
    <p:sldId id="289" r:id="rId19"/>
    <p:sldId id="286" r:id="rId20"/>
    <p:sldId id="287" r:id="rId21"/>
    <p:sldId id="26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DE9BA2-57CD-41DC-A65F-D34C8391CD58}" type="doc">
      <dgm:prSet loTypeId="urn:microsoft.com/office/officeart/2005/8/layout/radial4" loCatId="relationship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cs-CZ"/>
        </a:p>
      </dgm:t>
    </dgm:pt>
    <dgm:pt modelId="{DC63CDB5-D87F-4872-BB65-4A98CD00EBB8}">
      <dgm:prSet phldrT="[Text]"/>
      <dgm:spPr/>
      <dgm:t>
        <a:bodyPr/>
        <a:lstStyle/>
        <a:p>
          <a:r>
            <a:rPr lang="cs-CZ" dirty="0"/>
            <a:t>Aktivace SYMPATIKU</a:t>
          </a:r>
        </a:p>
      </dgm:t>
    </dgm:pt>
    <dgm:pt modelId="{B9432CE1-F007-4EC0-B707-B17F8257F49A}" type="parTrans" cxnId="{38BC6AE8-8FE3-43ED-917D-7357FB06FADC}">
      <dgm:prSet/>
      <dgm:spPr/>
      <dgm:t>
        <a:bodyPr/>
        <a:lstStyle/>
        <a:p>
          <a:endParaRPr lang="cs-CZ"/>
        </a:p>
      </dgm:t>
    </dgm:pt>
    <dgm:pt modelId="{6476A9B0-5E78-4FC2-915A-A1106954ED61}" type="sibTrans" cxnId="{38BC6AE8-8FE3-43ED-917D-7357FB06FADC}">
      <dgm:prSet/>
      <dgm:spPr/>
      <dgm:t>
        <a:bodyPr/>
        <a:lstStyle/>
        <a:p>
          <a:endParaRPr lang="cs-CZ"/>
        </a:p>
      </dgm:t>
    </dgm:pt>
    <dgm:pt modelId="{38D04AE2-3AE1-4E67-92DD-66839D872F21}">
      <dgm:prSet phldrT="[Text]"/>
      <dgm:spPr/>
      <dgm:t>
        <a:bodyPr/>
        <a:lstStyle/>
        <a:p>
          <a:r>
            <a:rPr lang="cs-CZ" dirty="0"/>
            <a:t>PLAVÁNÍ</a:t>
          </a:r>
        </a:p>
      </dgm:t>
    </dgm:pt>
    <dgm:pt modelId="{3D027F5D-2948-49C6-A052-32E9FCA1A56E}" type="parTrans" cxnId="{FB0FC52A-4AA8-4B38-A374-02070858F7F3}">
      <dgm:prSet/>
      <dgm:spPr/>
      <dgm:t>
        <a:bodyPr/>
        <a:lstStyle/>
        <a:p>
          <a:endParaRPr lang="cs-CZ"/>
        </a:p>
      </dgm:t>
    </dgm:pt>
    <dgm:pt modelId="{CD3C883D-136D-428E-843F-0BE60B9FBB5D}" type="sibTrans" cxnId="{FB0FC52A-4AA8-4B38-A374-02070858F7F3}">
      <dgm:prSet/>
      <dgm:spPr/>
      <dgm:t>
        <a:bodyPr/>
        <a:lstStyle/>
        <a:p>
          <a:endParaRPr lang="cs-CZ"/>
        </a:p>
      </dgm:t>
    </dgm:pt>
    <dgm:pt modelId="{3E926CC2-C554-4945-A7AF-B5CA5A4CD293}">
      <dgm:prSet phldrT="[Text]"/>
      <dgm:spPr/>
      <dgm:t>
        <a:bodyPr/>
        <a:lstStyle/>
        <a:p>
          <a:r>
            <a:rPr lang="cs-CZ" dirty="0"/>
            <a:t>DOPING ZVYŠUJÍCÍ</a:t>
          </a:r>
        </a:p>
        <a:p>
          <a:r>
            <a:rPr lang="cs-CZ" dirty="0"/>
            <a:t>VÝKON</a:t>
          </a:r>
        </a:p>
      </dgm:t>
    </dgm:pt>
    <dgm:pt modelId="{C774C50A-FB05-4140-8C6A-A346AC1BBCBD}" type="parTrans" cxnId="{65CBBFBA-330C-443A-BA6F-FB50488FA36C}">
      <dgm:prSet/>
      <dgm:spPr/>
      <dgm:t>
        <a:bodyPr/>
        <a:lstStyle/>
        <a:p>
          <a:endParaRPr lang="cs-CZ"/>
        </a:p>
      </dgm:t>
    </dgm:pt>
    <dgm:pt modelId="{CEF72515-69E8-4CFC-BBC8-3C555F56BD18}" type="sibTrans" cxnId="{65CBBFBA-330C-443A-BA6F-FB50488FA36C}">
      <dgm:prSet/>
      <dgm:spPr/>
      <dgm:t>
        <a:bodyPr/>
        <a:lstStyle/>
        <a:p>
          <a:endParaRPr lang="cs-CZ"/>
        </a:p>
      </dgm:t>
    </dgm:pt>
    <dgm:pt modelId="{BECE7BEE-3F57-4109-904A-5427BD65D205}">
      <dgm:prSet phldrT="[Text]"/>
      <dgm:spPr/>
      <dgm:t>
        <a:bodyPr/>
        <a:lstStyle/>
        <a:p>
          <a:r>
            <a:rPr lang="cs-CZ" dirty="0"/>
            <a:t>STRACH</a:t>
          </a:r>
        </a:p>
      </dgm:t>
    </dgm:pt>
    <dgm:pt modelId="{B0070392-CBF4-4BA5-BE4F-256FBBF16BDE}" type="parTrans" cxnId="{F8625C8B-74D2-41AF-A6D2-4E97396E156B}">
      <dgm:prSet/>
      <dgm:spPr/>
      <dgm:t>
        <a:bodyPr/>
        <a:lstStyle/>
        <a:p>
          <a:endParaRPr lang="cs-CZ"/>
        </a:p>
      </dgm:t>
    </dgm:pt>
    <dgm:pt modelId="{2C0FE3F4-29E2-4AC0-95B5-75DAD8CAEAC8}" type="sibTrans" cxnId="{F8625C8B-74D2-41AF-A6D2-4E97396E156B}">
      <dgm:prSet/>
      <dgm:spPr/>
      <dgm:t>
        <a:bodyPr/>
        <a:lstStyle/>
        <a:p>
          <a:endParaRPr lang="cs-CZ"/>
        </a:p>
      </dgm:t>
    </dgm:pt>
    <dgm:pt modelId="{0DFF58C7-DAD5-4012-96B7-0B7E5626CC28}">
      <dgm:prSet phldrT="[Text]"/>
      <dgm:spPr/>
      <dgm:t>
        <a:bodyPr/>
        <a:lstStyle/>
        <a:p>
          <a:r>
            <a:rPr lang="cs-CZ" dirty="0"/>
            <a:t>INTENZIVNÍ EMOCE</a:t>
          </a:r>
        </a:p>
      </dgm:t>
    </dgm:pt>
    <dgm:pt modelId="{0FD8EDFB-F17C-41C7-9A4A-7BA1B16D2AA5}" type="parTrans" cxnId="{30620BA5-F58C-45FF-9F19-00019DACE3BD}">
      <dgm:prSet/>
      <dgm:spPr/>
      <dgm:t>
        <a:bodyPr/>
        <a:lstStyle/>
        <a:p>
          <a:endParaRPr lang="cs-CZ"/>
        </a:p>
      </dgm:t>
    </dgm:pt>
    <dgm:pt modelId="{F17AF8BD-CC79-42E7-9EAB-B152A7DF39A9}" type="sibTrans" cxnId="{30620BA5-F58C-45FF-9F19-00019DACE3BD}">
      <dgm:prSet/>
      <dgm:spPr/>
      <dgm:t>
        <a:bodyPr/>
        <a:lstStyle/>
        <a:p>
          <a:endParaRPr lang="cs-CZ"/>
        </a:p>
      </dgm:t>
    </dgm:pt>
    <dgm:pt modelId="{3CF46A01-39DF-45F8-A557-7FBACBB68F15}">
      <dgm:prSet phldrT="[Text]"/>
      <dgm:spPr/>
      <dgm:t>
        <a:bodyPr/>
        <a:lstStyle/>
        <a:p>
          <a:r>
            <a:rPr lang="cs-CZ" dirty="0"/>
            <a:t>HLASITÉ ZVUKY</a:t>
          </a:r>
        </a:p>
      </dgm:t>
    </dgm:pt>
    <dgm:pt modelId="{70109592-7552-4E36-9839-F772680277C4}" type="parTrans" cxnId="{F2012586-4417-4F72-BE21-DBC150275A76}">
      <dgm:prSet/>
      <dgm:spPr/>
      <dgm:t>
        <a:bodyPr/>
        <a:lstStyle/>
        <a:p>
          <a:endParaRPr lang="cs-CZ"/>
        </a:p>
      </dgm:t>
    </dgm:pt>
    <dgm:pt modelId="{2A4F9BBA-CE65-472A-AD7A-951265767D9A}" type="sibTrans" cxnId="{F2012586-4417-4F72-BE21-DBC150275A76}">
      <dgm:prSet/>
      <dgm:spPr/>
      <dgm:t>
        <a:bodyPr/>
        <a:lstStyle/>
        <a:p>
          <a:endParaRPr lang="cs-CZ"/>
        </a:p>
      </dgm:t>
    </dgm:pt>
    <dgm:pt modelId="{98BF568F-7D3C-4C08-9505-4B126FF0A9B1}" type="pres">
      <dgm:prSet presAssocID="{E1DE9BA2-57CD-41DC-A65F-D34C8391CD5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156BE91-5894-49D1-BBD8-5497055B1AA4}" type="pres">
      <dgm:prSet presAssocID="{DC63CDB5-D87F-4872-BB65-4A98CD00EBB8}" presName="centerShape" presStyleLbl="node0" presStyleIdx="0" presStyleCnt="1"/>
      <dgm:spPr/>
    </dgm:pt>
    <dgm:pt modelId="{1BB2D948-AC5F-48B8-8D07-FE1FA50066EB}" type="pres">
      <dgm:prSet presAssocID="{3D027F5D-2948-49C6-A052-32E9FCA1A56E}" presName="parTrans" presStyleLbl="bgSibTrans2D1" presStyleIdx="0" presStyleCnt="5"/>
      <dgm:spPr/>
    </dgm:pt>
    <dgm:pt modelId="{28F3944D-39C2-4F82-BD11-2A4E9DAF2E6C}" type="pres">
      <dgm:prSet presAssocID="{38D04AE2-3AE1-4E67-92DD-66839D872F21}" presName="node" presStyleLbl="node1" presStyleIdx="0" presStyleCnt="5">
        <dgm:presLayoutVars>
          <dgm:bulletEnabled val="1"/>
        </dgm:presLayoutVars>
      </dgm:prSet>
      <dgm:spPr/>
    </dgm:pt>
    <dgm:pt modelId="{ECF1FF78-5C28-4B82-8D59-1D523F01B886}" type="pres">
      <dgm:prSet presAssocID="{0FD8EDFB-F17C-41C7-9A4A-7BA1B16D2AA5}" presName="parTrans" presStyleLbl="bgSibTrans2D1" presStyleIdx="1" presStyleCnt="5"/>
      <dgm:spPr/>
    </dgm:pt>
    <dgm:pt modelId="{AE9B1C8C-E566-441F-A6B6-96DED53C499B}" type="pres">
      <dgm:prSet presAssocID="{0DFF58C7-DAD5-4012-96B7-0B7E5626CC28}" presName="node" presStyleLbl="node1" presStyleIdx="1" presStyleCnt="5">
        <dgm:presLayoutVars>
          <dgm:bulletEnabled val="1"/>
        </dgm:presLayoutVars>
      </dgm:prSet>
      <dgm:spPr/>
    </dgm:pt>
    <dgm:pt modelId="{220D9780-A2BF-4E51-8CD2-8DF6022A2D98}" type="pres">
      <dgm:prSet presAssocID="{70109592-7552-4E36-9839-F772680277C4}" presName="parTrans" presStyleLbl="bgSibTrans2D1" presStyleIdx="2" presStyleCnt="5"/>
      <dgm:spPr/>
    </dgm:pt>
    <dgm:pt modelId="{B08FF585-1C80-40D3-AA09-B50BC89A3363}" type="pres">
      <dgm:prSet presAssocID="{3CF46A01-39DF-45F8-A557-7FBACBB68F15}" presName="node" presStyleLbl="node1" presStyleIdx="2" presStyleCnt="5">
        <dgm:presLayoutVars>
          <dgm:bulletEnabled val="1"/>
        </dgm:presLayoutVars>
      </dgm:prSet>
      <dgm:spPr/>
    </dgm:pt>
    <dgm:pt modelId="{6833C872-20F4-4663-BF0D-74D0301ED918}" type="pres">
      <dgm:prSet presAssocID="{B0070392-CBF4-4BA5-BE4F-256FBBF16BDE}" presName="parTrans" presStyleLbl="bgSibTrans2D1" presStyleIdx="3" presStyleCnt="5"/>
      <dgm:spPr/>
    </dgm:pt>
    <dgm:pt modelId="{8692BC6E-5FA8-4B2A-9DAD-978AC14A96C5}" type="pres">
      <dgm:prSet presAssocID="{BECE7BEE-3F57-4109-904A-5427BD65D205}" presName="node" presStyleLbl="node1" presStyleIdx="3" presStyleCnt="5">
        <dgm:presLayoutVars>
          <dgm:bulletEnabled val="1"/>
        </dgm:presLayoutVars>
      </dgm:prSet>
      <dgm:spPr/>
    </dgm:pt>
    <dgm:pt modelId="{B983656F-427F-42F9-A4C4-27062C969E6F}" type="pres">
      <dgm:prSet presAssocID="{C774C50A-FB05-4140-8C6A-A346AC1BBCBD}" presName="parTrans" presStyleLbl="bgSibTrans2D1" presStyleIdx="4" presStyleCnt="5"/>
      <dgm:spPr/>
    </dgm:pt>
    <dgm:pt modelId="{1C5F980F-B846-4784-A314-900344A0B1B6}" type="pres">
      <dgm:prSet presAssocID="{3E926CC2-C554-4945-A7AF-B5CA5A4CD293}" presName="node" presStyleLbl="node1" presStyleIdx="4" presStyleCnt="5">
        <dgm:presLayoutVars>
          <dgm:bulletEnabled val="1"/>
        </dgm:presLayoutVars>
      </dgm:prSet>
      <dgm:spPr/>
    </dgm:pt>
  </dgm:ptLst>
  <dgm:cxnLst>
    <dgm:cxn modelId="{01116402-BD11-4A7B-90DD-BCCD5C42F671}" type="presOf" srcId="{70109592-7552-4E36-9839-F772680277C4}" destId="{220D9780-A2BF-4E51-8CD2-8DF6022A2D98}" srcOrd="0" destOrd="0" presId="urn:microsoft.com/office/officeart/2005/8/layout/radial4"/>
    <dgm:cxn modelId="{8F236E15-05E7-4098-8898-CF5F5BD67EA8}" type="presOf" srcId="{E1DE9BA2-57CD-41DC-A65F-D34C8391CD58}" destId="{98BF568F-7D3C-4C08-9505-4B126FF0A9B1}" srcOrd="0" destOrd="0" presId="urn:microsoft.com/office/officeart/2005/8/layout/radial4"/>
    <dgm:cxn modelId="{44BC551D-5444-4772-9463-20DC754956F7}" type="presOf" srcId="{0DFF58C7-DAD5-4012-96B7-0B7E5626CC28}" destId="{AE9B1C8C-E566-441F-A6B6-96DED53C499B}" srcOrd="0" destOrd="0" presId="urn:microsoft.com/office/officeart/2005/8/layout/radial4"/>
    <dgm:cxn modelId="{71884C22-16C0-4968-B4AB-650265D3951F}" type="presOf" srcId="{C774C50A-FB05-4140-8C6A-A346AC1BBCBD}" destId="{B983656F-427F-42F9-A4C4-27062C969E6F}" srcOrd="0" destOrd="0" presId="urn:microsoft.com/office/officeart/2005/8/layout/radial4"/>
    <dgm:cxn modelId="{FB0FC52A-4AA8-4B38-A374-02070858F7F3}" srcId="{DC63CDB5-D87F-4872-BB65-4A98CD00EBB8}" destId="{38D04AE2-3AE1-4E67-92DD-66839D872F21}" srcOrd="0" destOrd="0" parTransId="{3D027F5D-2948-49C6-A052-32E9FCA1A56E}" sibTransId="{CD3C883D-136D-428E-843F-0BE60B9FBB5D}"/>
    <dgm:cxn modelId="{374C645F-ED40-4F45-A491-33FB967130A1}" type="presOf" srcId="{38D04AE2-3AE1-4E67-92DD-66839D872F21}" destId="{28F3944D-39C2-4F82-BD11-2A4E9DAF2E6C}" srcOrd="0" destOrd="0" presId="urn:microsoft.com/office/officeart/2005/8/layout/radial4"/>
    <dgm:cxn modelId="{22522261-AC31-417B-BD32-E3FCBC045347}" type="presOf" srcId="{0FD8EDFB-F17C-41C7-9A4A-7BA1B16D2AA5}" destId="{ECF1FF78-5C28-4B82-8D59-1D523F01B886}" srcOrd="0" destOrd="0" presId="urn:microsoft.com/office/officeart/2005/8/layout/radial4"/>
    <dgm:cxn modelId="{CE4A414C-6686-46A3-8A8E-835D264CF0AE}" type="presOf" srcId="{3CF46A01-39DF-45F8-A557-7FBACBB68F15}" destId="{B08FF585-1C80-40D3-AA09-B50BC89A3363}" srcOrd="0" destOrd="0" presId="urn:microsoft.com/office/officeart/2005/8/layout/radial4"/>
    <dgm:cxn modelId="{20CCA871-BC04-4281-B6DB-75B536EE31CA}" type="presOf" srcId="{B0070392-CBF4-4BA5-BE4F-256FBBF16BDE}" destId="{6833C872-20F4-4663-BF0D-74D0301ED918}" srcOrd="0" destOrd="0" presId="urn:microsoft.com/office/officeart/2005/8/layout/radial4"/>
    <dgm:cxn modelId="{F2012586-4417-4F72-BE21-DBC150275A76}" srcId="{DC63CDB5-D87F-4872-BB65-4A98CD00EBB8}" destId="{3CF46A01-39DF-45F8-A557-7FBACBB68F15}" srcOrd="2" destOrd="0" parTransId="{70109592-7552-4E36-9839-F772680277C4}" sibTransId="{2A4F9BBA-CE65-472A-AD7A-951265767D9A}"/>
    <dgm:cxn modelId="{F8625C8B-74D2-41AF-A6D2-4E97396E156B}" srcId="{DC63CDB5-D87F-4872-BB65-4A98CD00EBB8}" destId="{BECE7BEE-3F57-4109-904A-5427BD65D205}" srcOrd="3" destOrd="0" parTransId="{B0070392-CBF4-4BA5-BE4F-256FBBF16BDE}" sibTransId="{2C0FE3F4-29E2-4AC0-95B5-75DAD8CAEAC8}"/>
    <dgm:cxn modelId="{DC25038F-92D6-48A7-A4B0-8D1D205A805C}" type="presOf" srcId="{DC63CDB5-D87F-4872-BB65-4A98CD00EBB8}" destId="{E156BE91-5894-49D1-BBD8-5497055B1AA4}" srcOrd="0" destOrd="0" presId="urn:microsoft.com/office/officeart/2005/8/layout/radial4"/>
    <dgm:cxn modelId="{30620BA5-F58C-45FF-9F19-00019DACE3BD}" srcId="{DC63CDB5-D87F-4872-BB65-4A98CD00EBB8}" destId="{0DFF58C7-DAD5-4012-96B7-0B7E5626CC28}" srcOrd="1" destOrd="0" parTransId="{0FD8EDFB-F17C-41C7-9A4A-7BA1B16D2AA5}" sibTransId="{F17AF8BD-CC79-42E7-9EAB-B152A7DF39A9}"/>
    <dgm:cxn modelId="{65CBBFBA-330C-443A-BA6F-FB50488FA36C}" srcId="{DC63CDB5-D87F-4872-BB65-4A98CD00EBB8}" destId="{3E926CC2-C554-4945-A7AF-B5CA5A4CD293}" srcOrd="4" destOrd="0" parTransId="{C774C50A-FB05-4140-8C6A-A346AC1BBCBD}" sibTransId="{CEF72515-69E8-4CFC-BBC8-3C555F56BD18}"/>
    <dgm:cxn modelId="{618E7FD9-650F-4752-A7F0-BC34E6BAE286}" type="presOf" srcId="{3D027F5D-2948-49C6-A052-32E9FCA1A56E}" destId="{1BB2D948-AC5F-48B8-8D07-FE1FA50066EB}" srcOrd="0" destOrd="0" presId="urn:microsoft.com/office/officeart/2005/8/layout/radial4"/>
    <dgm:cxn modelId="{2FACA5E5-F2A5-4572-AD0D-37A0A029BAD7}" type="presOf" srcId="{3E926CC2-C554-4945-A7AF-B5CA5A4CD293}" destId="{1C5F980F-B846-4784-A314-900344A0B1B6}" srcOrd="0" destOrd="0" presId="urn:microsoft.com/office/officeart/2005/8/layout/radial4"/>
    <dgm:cxn modelId="{38BC6AE8-8FE3-43ED-917D-7357FB06FADC}" srcId="{E1DE9BA2-57CD-41DC-A65F-D34C8391CD58}" destId="{DC63CDB5-D87F-4872-BB65-4A98CD00EBB8}" srcOrd="0" destOrd="0" parTransId="{B9432CE1-F007-4EC0-B707-B17F8257F49A}" sibTransId="{6476A9B0-5E78-4FC2-915A-A1106954ED61}"/>
    <dgm:cxn modelId="{21F774F9-AE36-4B13-9E1E-E6946E77FEEA}" type="presOf" srcId="{BECE7BEE-3F57-4109-904A-5427BD65D205}" destId="{8692BC6E-5FA8-4B2A-9DAD-978AC14A96C5}" srcOrd="0" destOrd="0" presId="urn:microsoft.com/office/officeart/2005/8/layout/radial4"/>
    <dgm:cxn modelId="{8B050462-9C1C-4F94-8B38-FE457A769AF7}" type="presParOf" srcId="{98BF568F-7D3C-4C08-9505-4B126FF0A9B1}" destId="{E156BE91-5894-49D1-BBD8-5497055B1AA4}" srcOrd="0" destOrd="0" presId="urn:microsoft.com/office/officeart/2005/8/layout/radial4"/>
    <dgm:cxn modelId="{28AF5D93-3646-4278-A6F5-B0C1DBCA6797}" type="presParOf" srcId="{98BF568F-7D3C-4C08-9505-4B126FF0A9B1}" destId="{1BB2D948-AC5F-48B8-8D07-FE1FA50066EB}" srcOrd="1" destOrd="0" presId="urn:microsoft.com/office/officeart/2005/8/layout/radial4"/>
    <dgm:cxn modelId="{FE4EE404-2CDE-430D-A8B3-E7A5162CEABF}" type="presParOf" srcId="{98BF568F-7D3C-4C08-9505-4B126FF0A9B1}" destId="{28F3944D-39C2-4F82-BD11-2A4E9DAF2E6C}" srcOrd="2" destOrd="0" presId="urn:microsoft.com/office/officeart/2005/8/layout/radial4"/>
    <dgm:cxn modelId="{7B777858-5765-4DB4-A60D-92F0BF9171A5}" type="presParOf" srcId="{98BF568F-7D3C-4C08-9505-4B126FF0A9B1}" destId="{ECF1FF78-5C28-4B82-8D59-1D523F01B886}" srcOrd="3" destOrd="0" presId="urn:microsoft.com/office/officeart/2005/8/layout/radial4"/>
    <dgm:cxn modelId="{AFF34D32-A493-47DA-AC35-7DF39E1376A6}" type="presParOf" srcId="{98BF568F-7D3C-4C08-9505-4B126FF0A9B1}" destId="{AE9B1C8C-E566-441F-A6B6-96DED53C499B}" srcOrd="4" destOrd="0" presId="urn:microsoft.com/office/officeart/2005/8/layout/radial4"/>
    <dgm:cxn modelId="{0B51A1E6-E2BC-4E10-BE51-5BD53FE27630}" type="presParOf" srcId="{98BF568F-7D3C-4C08-9505-4B126FF0A9B1}" destId="{220D9780-A2BF-4E51-8CD2-8DF6022A2D98}" srcOrd="5" destOrd="0" presId="urn:microsoft.com/office/officeart/2005/8/layout/radial4"/>
    <dgm:cxn modelId="{BB7438FD-6C29-4028-BFD9-591260B6505A}" type="presParOf" srcId="{98BF568F-7D3C-4C08-9505-4B126FF0A9B1}" destId="{B08FF585-1C80-40D3-AA09-B50BC89A3363}" srcOrd="6" destOrd="0" presId="urn:microsoft.com/office/officeart/2005/8/layout/radial4"/>
    <dgm:cxn modelId="{6F50CB9C-25D1-4E48-82BD-45501E5ABEE3}" type="presParOf" srcId="{98BF568F-7D3C-4C08-9505-4B126FF0A9B1}" destId="{6833C872-20F4-4663-BF0D-74D0301ED918}" srcOrd="7" destOrd="0" presId="urn:microsoft.com/office/officeart/2005/8/layout/radial4"/>
    <dgm:cxn modelId="{C0AC9C97-DC27-4C57-BDD1-7FF7F0248F0B}" type="presParOf" srcId="{98BF568F-7D3C-4C08-9505-4B126FF0A9B1}" destId="{8692BC6E-5FA8-4B2A-9DAD-978AC14A96C5}" srcOrd="8" destOrd="0" presId="urn:microsoft.com/office/officeart/2005/8/layout/radial4"/>
    <dgm:cxn modelId="{C1E872BD-C89B-446B-88D2-33843A5DBCE2}" type="presParOf" srcId="{98BF568F-7D3C-4C08-9505-4B126FF0A9B1}" destId="{B983656F-427F-42F9-A4C4-27062C969E6F}" srcOrd="9" destOrd="0" presId="urn:microsoft.com/office/officeart/2005/8/layout/radial4"/>
    <dgm:cxn modelId="{E7DD5402-0BE1-4C7C-A31A-0E56E4C01273}" type="presParOf" srcId="{98BF568F-7D3C-4C08-9505-4B126FF0A9B1}" destId="{1C5F980F-B846-4784-A314-900344A0B1B6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56BE91-5894-49D1-BBD8-5497055B1AA4}">
      <dsp:nvSpPr>
        <dsp:cNvPr id="0" name=""/>
        <dsp:cNvSpPr/>
      </dsp:nvSpPr>
      <dsp:spPr>
        <a:xfrm>
          <a:off x="3679650" y="2083702"/>
          <a:ext cx="1541992" cy="154199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Aktivace SYMPATIKU</a:t>
          </a:r>
        </a:p>
      </dsp:txBody>
      <dsp:txXfrm>
        <a:off x="3905470" y="2309522"/>
        <a:ext cx="1090352" cy="1090352"/>
      </dsp:txXfrm>
    </dsp:sp>
    <dsp:sp modelId="{1BB2D948-AC5F-48B8-8D07-FE1FA50066EB}">
      <dsp:nvSpPr>
        <dsp:cNvPr id="0" name=""/>
        <dsp:cNvSpPr/>
      </dsp:nvSpPr>
      <dsp:spPr>
        <a:xfrm rot="10800000">
          <a:off x="2182462" y="2634964"/>
          <a:ext cx="1414843" cy="43946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F3944D-39C2-4F82-BD11-2A4E9DAF2E6C}">
      <dsp:nvSpPr>
        <dsp:cNvPr id="0" name=""/>
        <dsp:cNvSpPr/>
      </dsp:nvSpPr>
      <dsp:spPr>
        <a:xfrm>
          <a:off x="1450015" y="2268741"/>
          <a:ext cx="1464893" cy="11719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PLAVÁNÍ</a:t>
          </a:r>
        </a:p>
      </dsp:txBody>
      <dsp:txXfrm>
        <a:off x="1484339" y="2303065"/>
        <a:ext cx="1396245" cy="1103266"/>
      </dsp:txXfrm>
    </dsp:sp>
    <dsp:sp modelId="{ECF1FF78-5C28-4B82-8D59-1D523F01B886}">
      <dsp:nvSpPr>
        <dsp:cNvPr id="0" name=""/>
        <dsp:cNvSpPr/>
      </dsp:nvSpPr>
      <dsp:spPr>
        <a:xfrm rot="13500000">
          <a:off x="2639599" y="1531338"/>
          <a:ext cx="1414843" cy="43946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2006651"/>
                <a:satOff val="-7667"/>
                <a:lumOff val="-78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2006651"/>
                <a:satOff val="-7667"/>
                <a:lumOff val="-78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2006651"/>
                <a:satOff val="-7667"/>
                <a:lumOff val="-78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9B1C8C-E566-441F-A6B6-96DED53C499B}">
      <dsp:nvSpPr>
        <dsp:cNvPr id="0" name=""/>
        <dsp:cNvSpPr/>
      </dsp:nvSpPr>
      <dsp:spPr>
        <a:xfrm>
          <a:off x="2114351" y="664892"/>
          <a:ext cx="1464893" cy="11719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2006651"/>
                <a:satOff val="-7667"/>
                <a:lumOff val="-78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2006651"/>
                <a:satOff val="-7667"/>
                <a:lumOff val="-78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2006651"/>
                <a:satOff val="-7667"/>
                <a:lumOff val="-78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INTENZIVNÍ EMOCE</a:t>
          </a:r>
        </a:p>
      </dsp:txBody>
      <dsp:txXfrm>
        <a:off x="2148675" y="699216"/>
        <a:ext cx="1396245" cy="1103266"/>
      </dsp:txXfrm>
    </dsp:sp>
    <dsp:sp modelId="{220D9780-A2BF-4E51-8CD2-8DF6022A2D98}">
      <dsp:nvSpPr>
        <dsp:cNvPr id="0" name=""/>
        <dsp:cNvSpPr/>
      </dsp:nvSpPr>
      <dsp:spPr>
        <a:xfrm rot="16200000">
          <a:off x="3743225" y="1074201"/>
          <a:ext cx="1414843" cy="43946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4013302"/>
                <a:satOff val="-15334"/>
                <a:lumOff val="-156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4013302"/>
                <a:satOff val="-15334"/>
                <a:lumOff val="-156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4013302"/>
                <a:satOff val="-15334"/>
                <a:lumOff val="-1568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8FF585-1C80-40D3-AA09-B50BC89A3363}">
      <dsp:nvSpPr>
        <dsp:cNvPr id="0" name=""/>
        <dsp:cNvSpPr/>
      </dsp:nvSpPr>
      <dsp:spPr>
        <a:xfrm>
          <a:off x="3718200" y="556"/>
          <a:ext cx="1464893" cy="11719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4013302"/>
                <a:satOff val="-15334"/>
                <a:lumOff val="-156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4013302"/>
                <a:satOff val="-15334"/>
                <a:lumOff val="-156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4013302"/>
                <a:satOff val="-15334"/>
                <a:lumOff val="-1568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HLASITÉ ZVUKY</a:t>
          </a:r>
        </a:p>
      </dsp:txBody>
      <dsp:txXfrm>
        <a:off x="3752524" y="34880"/>
        <a:ext cx="1396245" cy="1103266"/>
      </dsp:txXfrm>
    </dsp:sp>
    <dsp:sp modelId="{6833C872-20F4-4663-BF0D-74D0301ED918}">
      <dsp:nvSpPr>
        <dsp:cNvPr id="0" name=""/>
        <dsp:cNvSpPr/>
      </dsp:nvSpPr>
      <dsp:spPr>
        <a:xfrm rot="18900000">
          <a:off x="4846851" y="1531338"/>
          <a:ext cx="1414843" cy="43946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6019952"/>
                <a:satOff val="-23000"/>
                <a:lumOff val="-235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6019952"/>
                <a:satOff val="-23000"/>
                <a:lumOff val="-235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6019952"/>
                <a:satOff val="-23000"/>
                <a:lumOff val="-2353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92BC6E-5FA8-4B2A-9DAD-978AC14A96C5}">
      <dsp:nvSpPr>
        <dsp:cNvPr id="0" name=""/>
        <dsp:cNvSpPr/>
      </dsp:nvSpPr>
      <dsp:spPr>
        <a:xfrm>
          <a:off x="5322049" y="664892"/>
          <a:ext cx="1464893" cy="11719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6019952"/>
                <a:satOff val="-23000"/>
                <a:lumOff val="-235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6019952"/>
                <a:satOff val="-23000"/>
                <a:lumOff val="-235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6019952"/>
                <a:satOff val="-23000"/>
                <a:lumOff val="-2353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STRACH</a:t>
          </a:r>
        </a:p>
      </dsp:txBody>
      <dsp:txXfrm>
        <a:off x="5356373" y="699216"/>
        <a:ext cx="1396245" cy="1103266"/>
      </dsp:txXfrm>
    </dsp:sp>
    <dsp:sp modelId="{B983656F-427F-42F9-A4C4-27062C969E6F}">
      <dsp:nvSpPr>
        <dsp:cNvPr id="0" name=""/>
        <dsp:cNvSpPr/>
      </dsp:nvSpPr>
      <dsp:spPr>
        <a:xfrm>
          <a:off x="5303988" y="2634964"/>
          <a:ext cx="1414843" cy="43946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8026603"/>
                <a:satOff val="-30667"/>
                <a:lumOff val="-3137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8026603"/>
                <a:satOff val="-30667"/>
                <a:lumOff val="-3137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8026603"/>
                <a:satOff val="-30667"/>
                <a:lumOff val="-3137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5F980F-B846-4784-A314-900344A0B1B6}">
      <dsp:nvSpPr>
        <dsp:cNvPr id="0" name=""/>
        <dsp:cNvSpPr/>
      </dsp:nvSpPr>
      <dsp:spPr>
        <a:xfrm>
          <a:off x="5986385" y="2268741"/>
          <a:ext cx="1464893" cy="11719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8026603"/>
                <a:satOff val="-30667"/>
                <a:lumOff val="-3137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8026603"/>
                <a:satOff val="-30667"/>
                <a:lumOff val="-3137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8026603"/>
                <a:satOff val="-30667"/>
                <a:lumOff val="-3137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DOPING ZVYŠUJÍCÍ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VÝKON</a:t>
          </a:r>
        </a:p>
      </dsp:txBody>
      <dsp:txXfrm>
        <a:off x="6020709" y="2303065"/>
        <a:ext cx="1396245" cy="1103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C377FA-C4C5-41DD-B90C-6A9FB6C54EF8}" type="datetimeFigureOut">
              <a:rPr lang="cs-CZ" smtClean="0"/>
              <a:t>19.10.2017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7A548B-0F9F-4284-800D-60B228B0E0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573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ICD po KPCR, ICD po synkopě na betablokátorech, LQT2 a 3 při </a:t>
            </a:r>
            <a:r>
              <a:rPr lang="cs-CZ" dirty="0" err="1"/>
              <a:t>Qt</a:t>
            </a:r>
            <a:r>
              <a:rPr lang="cs-CZ" dirty="0"/>
              <a:t> nad 500 </a:t>
            </a:r>
            <a:r>
              <a:rPr lang="cs-CZ" dirty="0" err="1"/>
              <a:t>ms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A548B-0F9F-4284-800D-60B228B0E06C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9608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Režim: nebrat léky, větší množství alkoholu a jídla, léčba horečky, ICD po KPCR, po KT, může být zváženo po synkopě, indukce KT při PSK</a:t>
            </a:r>
          </a:p>
          <a:p>
            <a:r>
              <a:rPr lang="cs-CZ" dirty="0" err="1"/>
              <a:t>Brugada</a:t>
            </a:r>
            <a:r>
              <a:rPr lang="cs-CZ" dirty="0"/>
              <a:t> </a:t>
            </a:r>
            <a:r>
              <a:rPr lang="cs-CZ" dirty="0" err="1"/>
              <a:t>drugs</a:t>
            </a:r>
            <a:r>
              <a:rPr lang="cs-CZ" dirty="0"/>
              <a:t>: </a:t>
            </a:r>
            <a:r>
              <a:rPr lang="cs-CZ" dirty="0" err="1"/>
              <a:t>propafenon</a:t>
            </a:r>
            <a:r>
              <a:rPr lang="cs-CZ" dirty="0"/>
              <a:t>, </a:t>
            </a:r>
            <a:r>
              <a:rPr lang="cs-CZ" dirty="0" err="1"/>
              <a:t>ajmalin</a:t>
            </a:r>
            <a:r>
              <a:rPr lang="cs-CZ" dirty="0"/>
              <a:t>, antidepresiva, </a:t>
            </a:r>
            <a:r>
              <a:rPr lang="cs-CZ" dirty="0" err="1"/>
              <a:t>propofol</a:t>
            </a:r>
            <a:r>
              <a:rPr lang="cs-CZ" dirty="0"/>
              <a:t>, </a:t>
            </a:r>
            <a:r>
              <a:rPr lang="cs-CZ" dirty="0" err="1"/>
              <a:t>marcain</a:t>
            </a:r>
            <a:r>
              <a:rPr lang="cs-CZ" dirty="0"/>
              <a:t>,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A548B-0F9F-4284-800D-60B228B0E06C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0175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82D3-60CF-4BA4-B7E0-823A35797EB2}" type="datetimeFigureOut">
              <a:rPr lang="cs-CZ" smtClean="0"/>
              <a:t>19.10.2017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C503C1B-B95E-4DBE-9469-9A94409D4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36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82D3-60CF-4BA4-B7E0-823A35797EB2}" type="datetimeFigureOut">
              <a:rPr lang="cs-CZ" smtClean="0"/>
              <a:t>19.10.2017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C503C1B-B95E-4DBE-9469-9A94409D4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8987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82D3-60CF-4BA4-B7E0-823A35797EB2}" type="datetimeFigureOut">
              <a:rPr lang="cs-CZ" smtClean="0"/>
              <a:t>19.10.2017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C503C1B-B95E-4DBE-9469-9A94409D4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754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82D3-60CF-4BA4-B7E0-823A35797EB2}" type="datetimeFigureOut">
              <a:rPr lang="cs-CZ" smtClean="0"/>
              <a:t>19.10.2017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C503C1B-B95E-4DBE-9469-9A94409D4384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0808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82D3-60CF-4BA4-B7E0-823A35797EB2}" type="datetimeFigureOut">
              <a:rPr lang="cs-CZ" smtClean="0"/>
              <a:t>19.10.2017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C503C1B-B95E-4DBE-9469-9A94409D4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452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82D3-60CF-4BA4-B7E0-823A35797EB2}" type="datetimeFigureOut">
              <a:rPr lang="cs-CZ" smtClean="0"/>
              <a:t>19.10.2017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3C1B-B95E-4DBE-9469-9A94409D4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4622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82D3-60CF-4BA4-B7E0-823A35797EB2}" type="datetimeFigureOut">
              <a:rPr lang="cs-CZ" smtClean="0"/>
              <a:t>19.10.2017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3C1B-B95E-4DBE-9469-9A94409D4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549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82D3-60CF-4BA4-B7E0-823A35797EB2}" type="datetimeFigureOut">
              <a:rPr lang="cs-CZ" smtClean="0"/>
              <a:t>19.10.2017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3C1B-B95E-4DBE-9469-9A94409D4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745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09F282D3-60CF-4BA4-B7E0-823A35797EB2}" type="datetimeFigureOut">
              <a:rPr lang="cs-CZ" smtClean="0"/>
              <a:t>19.10.2017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C503C1B-B95E-4DBE-9469-9A94409D4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354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82D3-60CF-4BA4-B7E0-823A35797EB2}" type="datetimeFigureOut">
              <a:rPr lang="cs-CZ" smtClean="0"/>
              <a:t>19.10.2017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3C1B-B95E-4DBE-9469-9A94409D4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7158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82D3-60CF-4BA4-B7E0-823A35797EB2}" type="datetimeFigureOut">
              <a:rPr lang="cs-CZ" smtClean="0"/>
              <a:t>19.10.2017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C503C1B-B95E-4DBE-9469-9A94409D4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426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82D3-60CF-4BA4-B7E0-823A35797EB2}" type="datetimeFigureOut">
              <a:rPr lang="cs-CZ" smtClean="0"/>
              <a:t>19.10.2017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3C1B-B95E-4DBE-9469-9A94409D4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4172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82D3-60CF-4BA4-B7E0-823A35797EB2}" type="datetimeFigureOut">
              <a:rPr lang="cs-CZ" smtClean="0"/>
              <a:t>19.10.2017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3C1B-B95E-4DBE-9469-9A94409D4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2559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82D3-60CF-4BA4-B7E0-823A35797EB2}" type="datetimeFigureOut">
              <a:rPr lang="cs-CZ" smtClean="0"/>
              <a:t>19.10.2017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3C1B-B95E-4DBE-9469-9A94409D4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5280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82D3-60CF-4BA4-B7E0-823A35797EB2}" type="datetimeFigureOut">
              <a:rPr lang="cs-CZ" smtClean="0"/>
              <a:t>19.10.2017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3C1B-B95E-4DBE-9469-9A94409D4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633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82D3-60CF-4BA4-B7E0-823A35797EB2}" type="datetimeFigureOut">
              <a:rPr lang="cs-CZ" smtClean="0"/>
              <a:t>19.10.2017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3C1B-B95E-4DBE-9469-9A94409D4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999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82D3-60CF-4BA4-B7E0-823A35797EB2}" type="datetimeFigureOut">
              <a:rPr lang="cs-CZ" smtClean="0"/>
              <a:t>19.10.2017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3C1B-B95E-4DBE-9469-9A94409D4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4751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282D3-60CF-4BA4-B7E0-823A35797EB2}" type="datetimeFigureOut">
              <a:rPr lang="cs-CZ" smtClean="0"/>
              <a:t>19.10.2017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03C1B-B95E-4DBE-9469-9A94409D4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97923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65" r:id="rId1"/>
    <p:sldLayoutId id="2147484766" r:id="rId2"/>
    <p:sldLayoutId id="2147484767" r:id="rId3"/>
    <p:sldLayoutId id="2147484768" r:id="rId4"/>
    <p:sldLayoutId id="2147484769" r:id="rId5"/>
    <p:sldLayoutId id="2147484770" r:id="rId6"/>
    <p:sldLayoutId id="2147484771" r:id="rId7"/>
    <p:sldLayoutId id="2147484772" r:id="rId8"/>
    <p:sldLayoutId id="2147484773" r:id="rId9"/>
    <p:sldLayoutId id="2147484774" r:id="rId10"/>
    <p:sldLayoutId id="2147484775" r:id="rId11"/>
    <p:sldLayoutId id="2147484776" r:id="rId12"/>
    <p:sldLayoutId id="2147484777" r:id="rId13"/>
    <p:sldLayoutId id="2147484778" r:id="rId14"/>
    <p:sldLayoutId id="2147484779" r:id="rId15"/>
    <p:sldLayoutId id="2147484780" r:id="rId16"/>
    <p:sldLayoutId id="214748478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jp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90C7ED-0917-47C4-83E8-C0E969F81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91650"/>
            <a:ext cx="8824456" cy="746609"/>
          </a:xfrm>
        </p:spPr>
        <p:txBody>
          <a:bodyPr/>
          <a:lstStyle/>
          <a:p>
            <a:r>
              <a:rPr lang="cs-CZ" sz="4800" dirty="0"/>
              <a:t>Arytmická náhlá srdeční smrt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3BC5E54-EF3C-4312-8EA0-8B4A42BD0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3638259"/>
            <a:ext cx="8144134" cy="513863"/>
          </a:xfrm>
        </p:spPr>
        <p:txBody>
          <a:bodyPr/>
          <a:lstStyle/>
          <a:p>
            <a:r>
              <a:rPr lang="cs-CZ" dirty="0"/>
              <a:t>Hlavní příčiny, diagnostika, prevence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B308445-6F02-4C2F-978F-A2BE4CCB9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810" y="4449245"/>
            <a:ext cx="3071190" cy="710923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F4BA044-EBA0-4DCE-9314-DB28ABE85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810" y="5363361"/>
            <a:ext cx="2340026" cy="783272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C25D6541-5B58-4019-AD4C-EF485D7E8344}"/>
              </a:ext>
            </a:extLst>
          </p:cNvPr>
          <p:cNvSpPr txBox="1"/>
          <p:nvPr/>
        </p:nvSpPr>
        <p:spPr>
          <a:xfrm>
            <a:off x="9204700" y="3638259"/>
            <a:ext cx="1949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Otakar Jiravský</a:t>
            </a:r>
          </a:p>
        </p:txBody>
      </p:sp>
    </p:spTree>
    <p:extLst>
      <p:ext uri="{BB962C8B-B14F-4D97-AF65-F5344CB8AC3E}">
        <p14:creationId xmlns:p14="http://schemas.microsoft.com/office/powerpoint/2010/main" val="2691218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38A4A-7D01-45EA-8E44-493B7064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Syndrom </a:t>
            </a:r>
            <a:r>
              <a:rPr lang="cs-CZ" dirty="0" err="1"/>
              <a:t>Brugadových</a:t>
            </a:r>
            <a:r>
              <a:rPr lang="cs-CZ" dirty="0"/>
              <a:t> ( </a:t>
            </a:r>
            <a:r>
              <a:rPr lang="cs-CZ" dirty="0" err="1"/>
              <a:t>BrS</a:t>
            </a:r>
            <a:r>
              <a:rPr lang="cs-CZ" dirty="0"/>
              <a:t>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B885E2D-6DBE-487E-9501-769981D8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3005280"/>
            <a:ext cx="9613861" cy="105178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cs-CZ" dirty="0"/>
              <a:t>Geneticky podmíněné změny v repolarizaci buněk výtokového traktu pravé komory s typickými změnami EKG a rizikem náhlé srdeční smrti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519B4F-EDBC-46AA-BD17-84363C224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753228"/>
            <a:ext cx="1602278" cy="37089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CE4F95-0E89-4508-976F-1E50D8939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30" y="1320084"/>
            <a:ext cx="1335324" cy="44697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7CD473-914A-42EB-83CB-08628EE688AD}"/>
              </a:ext>
            </a:extLst>
          </p:cNvPr>
          <p:cNvSpPr txBox="1"/>
          <p:nvPr/>
        </p:nvSpPr>
        <p:spPr>
          <a:xfrm>
            <a:off x="4362253" y="1958058"/>
            <a:ext cx="6061275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5400" dirty="0"/>
              <a:t>Incidence: 1:10000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2516376-01E1-4749-BE60-D26AE4949AE8}"/>
              </a:ext>
            </a:extLst>
          </p:cNvPr>
          <p:cNvGrpSpPr/>
          <p:nvPr/>
        </p:nvGrpSpPr>
        <p:grpSpPr>
          <a:xfrm>
            <a:off x="7637929" y="3702399"/>
            <a:ext cx="3037904" cy="3129817"/>
            <a:chOff x="7637929" y="3702399"/>
            <a:chExt cx="3037904" cy="3129817"/>
          </a:xfrm>
        </p:grpSpPr>
        <p:pic>
          <p:nvPicPr>
            <p:cNvPr id="9" name="Picture 2" descr="http://mysterioushimachal.files.wordpress.com/2012/04/real-ghost-pictures.jpg">
              <a:extLst>
                <a:ext uri="{FF2B5EF4-FFF2-40B4-BE49-F238E27FC236}">
                  <a16:creationId xmlns:a16="http://schemas.microsoft.com/office/drawing/2014/main" id="{49237185-D559-4651-A68C-1CE832D70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7929" y="3702399"/>
              <a:ext cx="2785599" cy="278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5BD6F8C2-F600-4930-9CBD-92E7B950DCAB}"/>
                </a:ext>
              </a:extLst>
            </p:cNvPr>
            <p:cNvSpPr txBox="1"/>
            <p:nvPr/>
          </p:nvSpPr>
          <p:spPr>
            <a:xfrm>
              <a:off x="7690720" y="6462884"/>
              <a:ext cx="29851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lai-tai</a:t>
              </a:r>
              <a:r>
                <a:rPr lang="cs-CZ" dirty="0"/>
                <a:t> </a:t>
              </a:r>
              <a:r>
                <a:rPr lang="cs-CZ" dirty="0" err="1"/>
                <a:t>bangungut</a:t>
              </a:r>
              <a:r>
                <a:rPr lang="cs-CZ" dirty="0"/>
                <a:t> </a:t>
              </a:r>
              <a:r>
                <a:rPr lang="cs-CZ" dirty="0" err="1"/>
                <a:t>pokkuri</a:t>
              </a:r>
              <a:endParaRPr lang="cs-CZ" dirty="0"/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8321C10-DCAB-4DD3-8AB2-DB5C54C67FC2}"/>
              </a:ext>
            </a:extLst>
          </p:cNvPr>
          <p:cNvSpPr txBox="1"/>
          <p:nvPr/>
        </p:nvSpPr>
        <p:spPr>
          <a:xfrm>
            <a:off x="824753" y="4186518"/>
            <a:ext cx="46057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JV Asie – Thajsko, Filipíny, Vietnam, Laos</a:t>
            </a:r>
          </a:p>
          <a:p>
            <a:r>
              <a:rPr lang="cs-CZ" dirty="0"/>
              <a:t>Náhlá srdeční smrt nad ránem s </a:t>
            </a:r>
            <a:r>
              <a:rPr lang="cs-CZ" dirty="0" err="1"/>
              <a:t>gaspingem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3701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38A4A-7D01-45EA-8E44-493B7064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Syndrom </a:t>
            </a:r>
            <a:r>
              <a:rPr lang="cs-CZ" dirty="0" err="1"/>
              <a:t>Brugadových</a:t>
            </a:r>
            <a:r>
              <a:rPr lang="cs-CZ" dirty="0"/>
              <a:t> ( </a:t>
            </a:r>
            <a:r>
              <a:rPr lang="cs-CZ" dirty="0" err="1"/>
              <a:t>BrS</a:t>
            </a:r>
            <a:r>
              <a:rPr lang="cs-CZ" dirty="0"/>
              <a:t>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B885E2D-6DBE-487E-9501-769981D8E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519B4F-EDBC-46AA-BD17-84363C224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753228"/>
            <a:ext cx="1602278" cy="37089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CE4F95-0E89-4508-976F-1E50D8939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30" y="1320084"/>
            <a:ext cx="1335324" cy="446970"/>
          </a:xfrm>
          <a:prstGeom prst="rect">
            <a:avLst/>
          </a:prstGeom>
        </p:spPr>
      </p:pic>
      <p:pic>
        <p:nvPicPr>
          <p:cNvPr id="6" name="Picture 2" descr="http://cdn.lifeinthefastlane.com/wp-content/uploads/2012/01/brugada-types.jpg">
            <a:extLst>
              <a:ext uri="{FF2B5EF4-FFF2-40B4-BE49-F238E27FC236}">
                <a16:creationId xmlns:a16="http://schemas.microsoft.com/office/drawing/2014/main" id="{3B58A5FC-918E-4092-9AAB-884491DC5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1" y="2336873"/>
            <a:ext cx="4773806" cy="359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A9BAB78B-CF43-4EA8-8B91-CA3C4F749D51}"/>
              </a:ext>
            </a:extLst>
          </p:cNvPr>
          <p:cNvGrpSpPr/>
          <p:nvPr/>
        </p:nvGrpSpPr>
        <p:grpSpPr>
          <a:xfrm>
            <a:off x="5856209" y="2336872"/>
            <a:ext cx="4437973" cy="3598613"/>
            <a:chOff x="2796988" y="1527586"/>
            <a:chExt cx="4572000" cy="4034118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12519EDA-653B-4F4F-8500-6F2E3F2AC0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941" t="21208" r="39559" b="17706"/>
            <a:stretch/>
          </p:blipFill>
          <p:spPr>
            <a:xfrm>
              <a:off x="2796988" y="1527586"/>
              <a:ext cx="4572000" cy="4034118"/>
            </a:xfrm>
            <a:prstGeom prst="rect">
              <a:avLst/>
            </a:prstGeom>
          </p:spPr>
        </p:pic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469290BC-A1AF-4DE8-BA48-F8B92ADA785E}"/>
                </a:ext>
              </a:extLst>
            </p:cNvPr>
            <p:cNvSpPr/>
            <p:nvPr/>
          </p:nvSpPr>
          <p:spPr>
            <a:xfrm>
              <a:off x="6691256" y="3711388"/>
              <a:ext cx="387276" cy="53788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E1D35E6-ABA2-407E-8D0E-43273DB15C4B}"/>
              </a:ext>
            </a:extLst>
          </p:cNvPr>
          <p:cNvSpPr txBox="1"/>
          <p:nvPr/>
        </p:nvSpPr>
        <p:spPr>
          <a:xfrm>
            <a:off x="680320" y="5935485"/>
            <a:ext cx="9613861" cy="923330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/>
              <a:t>BrS</a:t>
            </a:r>
            <a:r>
              <a:rPr lang="cs-CZ" dirty="0"/>
              <a:t> je diagnostikován u pacienta s EKG 1 typu při nálezu ST elevací ≥2 mm v ≥1 svodu V1 či V2 umístěného v 2., 3., či 4. mezižebří. A to buď při spontánním nálezu či po provedení </a:t>
            </a:r>
          </a:p>
          <a:p>
            <a:r>
              <a:rPr lang="cs-CZ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AJMALINOVÉHO TESTU</a:t>
            </a:r>
          </a:p>
        </p:txBody>
      </p:sp>
    </p:spTree>
    <p:extLst>
      <p:ext uri="{BB962C8B-B14F-4D97-AF65-F5344CB8AC3E}">
        <p14:creationId xmlns:p14="http://schemas.microsoft.com/office/powerpoint/2010/main" val="224535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38A4A-7D01-45EA-8E44-493B7064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Syndrom </a:t>
            </a:r>
            <a:r>
              <a:rPr lang="cs-CZ" dirty="0" err="1"/>
              <a:t>Brugadových</a:t>
            </a:r>
            <a:r>
              <a:rPr lang="cs-CZ" dirty="0"/>
              <a:t> ( </a:t>
            </a:r>
            <a:r>
              <a:rPr lang="cs-CZ" dirty="0" err="1"/>
              <a:t>BrS</a:t>
            </a:r>
            <a:r>
              <a:rPr lang="cs-CZ" dirty="0"/>
              <a:t>)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29741E8-A219-4D88-A631-CEB527410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60" y="1971758"/>
            <a:ext cx="3069558" cy="306955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4519B4F-EDBC-46AA-BD17-84363C224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753228"/>
            <a:ext cx="1602278" cy="37089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CE4F95-0E89-4508-976F-1E50D8939C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30" y="1320084"/>
            <a:ext cx="1335324" cy="44697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9788BB2-B485-4218-8E58-C3E7B5E69D82}"/>
              </a:ext>
            </a:extLst>
          </p:cNvPr>
          <p:cNvSpPr txBox="1"/>
          <p:nvPr/>
        </p:nvSpPr>
        <p:spPr>
          <a:xfrm>
            <a:off x="684308" y="5647711"/>
            <a:ext cx="1938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REŽIMOVÁ LÉČBA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4A2A90A-8F4F-4565-93CC-43AF4217E6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4454391"/>
            <a:ext cx="1059329" cy="72451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8F6A97B-5330-4F5B-BB19-3BD856C8C3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14" y="4334364"/>
            <a:ext cx="656145" cy="844544"/>
          </a:xfrm>
          <a:prstGeom prst="rect">
            <a:avLst/>
          </a:prstGeom>
        </p:spPr>
      </p:pic>
      <p:pic>
        <p:nvPicPr>
          <p:cNvPr id="12" name="Zástupný symbol pro obsah 15">
            <a:extLst>
              <a:ext uri="{FF2B5EF4-FFF2-40B4-BE49-F238E27FC236}">
                <a16:creationId xmlns:a16="http://schemas.microsoft.com/office/drawing/2014/main" id="{98662E8E-1CBD-4355-B68B-7C780519DA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204" y="2187509"/>
            <a:ext cx="3306476" cy="3306476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047A560-17D3-45DB-95DC-059955816AFD}"/>
              </a:ext>
            </a:extLst>
          </p:cNvPr>
          <p:cNvSpPr txBox="1"/>
          <p:nvPr/>
        </p:nvSpPr>
        <p:spPr>
          <a:xfrm>
            <a:off x="3683231" y="5309157"/>
            <a:ext cx="3598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ICD</a:t>
            </a:r>
          </a:p>
          <a:p>
            <a:pPr algn="ctr"/>
            <a:r>
              <a:rPr lang="cs-CZ" sz="2000" dirty="0"/>
              <a:t>KARDIOVERTTER-DEFIBILÁTOR</a:t>
            </a:r>
          </a:p>
        </p:txBody>
      </p:sp>
      <p:pic>
        <p:nvPicPr>
          <p:cNvPr id="15" name="BRUGADA ABLACE">
            <a:hlinkClick r:id="" action="ppaction://media"/>
            <a:extLst>
              <a:ext uri="{FF2B5EF4-FFF2-40B4-BE49-F238E27FC236}">
                <a16:creationId xmlns:a16="http://schemas.microsoft.com/office/drawing/2014/main" id="{40C40939-B93A-4E1C-8D55-EF00FE1990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07447" y="2462504"/>
            <a:ext cx="4584553" cy="257881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D4081E75-9B18-4932-8982-616A5AB5858B}"/>
              </a:ext>
            </a:extLst>
          </p:cNvPr>
          <p:cNvSpPr txBox="1"/>
          <p:nvPr/>
        </p:nvSpPr>
        <p:spPr>
          <a:xfrm>
            <a:off x="9015974" y="5647711"/>
            <a:ext cx="22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KATETROVÁ ABLACE</a:t>
            </a:r>
          </a:p>
        </p:txBody>
      </p:sp>
    </p:spTree>
    <p:extLst>
      <p:ext uri="{BB962C8B-B14F-4D97-AF65-F5344CB8AC3E}">
        <p14:creationId xmlns:p14="http://schemas.microsoft.com/office/powerpoint/2010/main" val="281205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38A4A-7D01-45EA-8E44-493B7064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Syndrom </a:t>
            </a:r>
            <a:r>
              <a:rPr lang="cs-CZ" dirty="0" err="1"/>
              <a:t>Brugadových</a:t>
            </a:r>
            <a:r>
              <a:rPr lang="cs-CZ" dirty="0"/>
              <a:t> ( </a:t>
            </a:r>
            <a:r>
              <a:rPr lang="cs-CZ" dirty="0" err="1"/>
              <a:t>BrS</a:t>
            </a:r>
            <a:r>
              <a:rPr lang="cs-CZ" dirty="0"/>
              <a:t>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B885E2D-6DBE-487E-9501-769981D8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3539318"/>
            <a:ext cx="7230497" cy="1015903"/>
          </a:xfrm>
          <a:solidFill>
            <a:schemeClr val="bg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No </a:t>
            </a:r>
            <a:r>
              <a:rPr lang="cs-CZ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competitive</a:t>
            </a:r>
            <a:r>
              <a:rPr lang="cs-CZ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sports</a:t>
            </a:r>
            <a:endParaRPr lang="cs-CZ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cs-CZ" dirty="0"/>
              <a:t>Zákaz soutěžního sportu ( v ČR výkonnostní sport)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519B4F-EDBC-46AA-BD17-84363C224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753228"/>
            <a:ext cx="1602278" cy="37089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CE4F95-0E89-4508-976F-1E50D8939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30" y="1320084"/>
            <a:ext cx="1335324" cy="44697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35489" y="2425132"/>
            <a:ext cx="3348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ESC </a:t>
            </a:r>
            <a:r>
              <a:rPr lang="cs-CZ" sz="2800" dirty="0" err="1"/>
              <a:t>guidelines</a:t>
            </a:r>
            <a:r>
              <a:rPr lang="cs-CZ" sz="2800" dirty="0"/>
              <a:t> 2005</a:t>
            </a:r>
          </a:p>
        </p:txBody>
      </p:sp>
    </p:spTree>
    <p:extLst>
      <p:ext uri="{BB962C8B-B14F-4D97-AF65-F5344CB8AC3E}">
        <p14:creationId xmlns:p14="http://schemas.microsoft.com/office/powerpoint/2010/main" val="2390828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38A4A-7D01-45EA-8E44-493B7064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Syndrom </a:t>
            </a:r>
            <a:r>
              <a:rPr lang="cs-CZ" dirty="0" err="1"/>
              <a:t>Brugadových</a:t>
            </a:r>
            <a:r>
              <a:rPr lang="cs-CZ" dirty="0"/>
              <a:t> ( </a:t>
            </a:r>
            <a:r>
              <a:rPr lang="cs-CZ" dirty="0" err="1"/>
              <a:t>BrS</a:t>
            </a:r>
            <a:r>
              <a:rPr lang="cs-CZ" dirty="0"/>
              <a:t>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B885E2D-6DBE-487E-9501-769981D8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503" y="2378818"/>
            <a:ext cx="9613861" cy="943222"/>
          </a:xfrm>
        </p:spPr>
        <p:txBody>
          <a:bodyPr/>
          <a:lstStyle/>
          <a:p>
            <a:pPr marL="457200" lvl="1" indent="0">
              <a:buNone/>
            </a:pPr>
            <a:r>
              <a:rPr lang="cs-CZ" dirty="0"/>
              <a:t>Náhlá smrt není v souvislosti s sportovní aktivitou</a:t>
            </a:r>
          </a:p>
          <a:p>
            <a:pPr marL="457200" lvl="1" indent="0">
              <a:buNone/>
            </a:pPr>
            <a:r>
              <a:rPr lang="cs-CZ" sz="1800" dirty="0">
                <a:solidFill>
                  <a:schemeClr val="tx1">
                    <a:lumMod val="65000"/>
                  </a:schemeClr>
                </a:solidFill>
              </a:rPr>
              <a:t>	</a:t>
            </a:r>
            <a:r>
              <a:rPr lang="cs-CZ" sz="18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( </a:t>
            </a:r>
            <a:r>
              <a:rPr lang="cs-CZ" sz="1800" dirty="0" err="1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Esperer</a:t>
            </a:r>
            <a:r>
              <a:rPr lang="cs-CZ" sz="18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 H in Br J </a:t>
            </a:r>
            <a:r>
              <a:rPr lang="cs-CZ" sz="1800" dirty="0" err="1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Sports</a:t>
            </a:r>
            <a:r>
              <a:rPr lang="cs-CZ" sz="18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 Med. 2007:41)</a:t>
            </a:r>
          </a:p>
          <a:p>
            <a:pPr marL="457200" lvl="1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519B4F-EDBC-46AA-BD17-84363C224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753228"/>
            <a:ext cx="1602278" cy="37089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CE4F95-0E89-4508-976F-1E50D8939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30" y="1320084"/>
            <a:ext cx="1335324" cy="44697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B53C96F-580F-48F6-A001-4B853E08A04E}"/>
              </a:ext>
            </a:extLst>
          </p:cNvPr>
          <p:cNvSpPr txBox="1"/>
          <p:nvPr/>
        </p:nvSpPr>
        <p:spPr>
          <a:xfrm>
            <a:off x="226503" y="3422708"/>
            <a:ext cx="112101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Nárůst tonu vagu v souvislosti s dlouhodobým tréninkem může zvyšovat riziko nočních úmrtí</a:t>
            </a:r>
          </a:p>
          <a:p>
            <a:pPr lvl="1"/>
            <a:r>
              <a:rPr lang="cs-CZ" dirty="0">
                <a:solidFill>
                  <a:schemeClr val="tx1">
                    <a:lumMod val="65000"/>
                  </a:schemeClr>
                </a:solidFill>
              </a:rPr>
              <a:t>	</a:t>
            </a:r>
            <a:r>
              <a:rPr 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</a:t>
            </a:r>
            <a:r>
              <a:rPr lang="cs-CZ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Patruno</a:t>
            </a:r>
            <a:r>
              <a:rPr 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N in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Pacing and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Clin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Electrophysiol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2006</a:t>
            </a:r>
            <a:r>
              <a:rPr 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: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29</a:t>
            </a:r>
            <a:r>
              <a:rPr 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2074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38A4A-7D01-45EA-8E44-493B7064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Syndrom </a:t>
            </a:r>
            <a:r>
              <a:rPr lang="cs-CZ" dirty="0" err="1"/>
              <a:t>Brugadových</a:t>
            </a:r>
            <a:r>
              <a:rPr lang="cs-CZ" dirty="0"/>
              <a:t> ( </a:t>
            </a:r>
            <a:r>
              <a:rPr lang="cs-CZ" dirty="0" err="1"/>
              <a:t>BrS</a:t>
            </a:r>
            <a:r>
              <a:rPr lang="cs-CZ" dirty="0"/>
              <a:t>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519B4F-EDBC-46AA-BD17-84363C224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753228"/>
            <a:ext cx="1602278" cy="37089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CE4F95-0E89-4508-976F-1E50D8939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30" y="1320084"/>
            <a:ext cx="1335324" cy="44697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34928" y="1963738"/>
            <a:ext cx="3174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US </a:t>
            </a:r>
            <a:r>
              <a:rPr lang="cs-CZ" sz="2800" dirty="0" err="1"/>
              <a:t>guidelines</a:t>
            </a:r>
            <a:r>
              <a:rPr lang="cs-CZ" sz="2800" dirty="0"/>
              <a:t> 2015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80321" y="2467502"/>
            <a:ext cx="7296421" cy="153888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 dirty="0" err="1"/>
              <a:t>IIb</a:t>
            </a:r>
            <a:r>
              <a:rPr lang="cs-CZ" sz="2000" b="1" dirty="0"/>
              <a:t>/C </a:t>
            </a:r>
            <a:r>
              <a:rPr lang="cs-CZ" sz="2000" b="1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may</a:t>
            </a:r>
            <a:r>
              <a:rPr lang="cs-CZ" sz="2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be</a:t>
            </a:r>
            <a:r>
              <a:rPr lang="cs-CZ" sz="2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considered</a:t>
            </a:r>
            <a:r>
              <a:rPr lang="cs-CZ" sz="2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000" b="1" dirty="0"/>
              <a:t>MŮŽE BÝT ZVÁŽENO:</a:t>
            </a:r>
          </a:p>
          <a:p>
            <a:endParaRPr lang="cs-CZ" sz="2000" b="1" dirty="0"/>
          </a:p>
          <a:p>
            <a:r>
              <a:rPr lang="cs-CZ" u="sng" dirty="0"/>
              <a:t>SYMPTOMATIČTÍ PACIENTI S </a:t>
            </a:r>
            <a:r>
              <a:rPr lang="cs-CZ" u="sng" dirty="0" err="1"/>
              <a:t>BrS</a:t>
            </a:r>
            <a:r>
              <a:rPr lang="cs-CZ" u="sng" dirty="0"/>
              <a:t> </a:t>
            </a:r>
            <a:r>
              <a:rPr lang="cs-CZ" dirty="0"/>
              <a:t>MOHOU ZÁVODNĚ SPORTOVAT, pokud:</a:t>
            </a:r>
          </a:p>
          <a:p>
            <a:pPr marL="342900" indent="-342900">
              <a:buAutoNum type="arabicPeriod"/>
            </a:pPr>
            <a:r>
              <a:rPr lang="cs-CZ" dirty="0"/>
              <a:t>Jsou vyšetřeni a zaléčeni v centru se zkušenostmi s </a:t>
            </a:r>
            <a:r>
              <a:rPr lang="cs-CZ" dirty="0" err="1"/>
              <a:t>BrS</a:t>
            </a:r>
            <a:endParaRPr lang="cs-CZ" dirty="0"/>
          </a:p>
          <a:p>
            <a:pPr marL="342900" indent="-342900">
              <a:buAutoNum type="arabicPeriod"/>
            </a:pPr>
            <a:r>
              <a:rPr lang="cs-CZ" dirty="0"/>
              <a:t>Jsou minimálně 3 měsíce asymptomatičtí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80321" y="4457210"/>
            <a:ext cx="9934514" cy="233910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 dirty="0" err="1"/>
              <a:t>IIa</a:t>
            </a:r>
            <a:r>
              <a:rPr lang="cs-CZ" sz="2000" b="1" dirty="0"/>
              <a:t> /C</a:t>
            </a:r>
            <a:r>
              <a:rPr lang="cs-CZ" dirty="0"/>
              <a:t>  </a:t>
            </a:r>
            <a:r>
              <a:rPr lang="cs-CZ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should</a:t>
            </a:r>
            <a:r>
              <a:rPr lang="cs-CZ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be</a:t>
            </a:r>
            <a:r>
              <a:rPr lang="cs-CZ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considered</a:t>
            </a:r>
            <a:r>
              <a:rPr lang="cs-CZ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000" b="1" dirty="0"/>
              <a:t>MÁ BÝT ZVÁŽENO:</a:t>
            </a:r>
          </a:p>
          <a:p>
            <a:endParaRPr lang="cs-CZ" dirty="0"/>
          </a:p>
          <a:p>
            <a:r>
              <a:rPr lang="cs-CZ" u="sng" dirty="0"/>
              <a:t>GENOTYPOVĚ POZITIVNÍ/FENOTYPOVĚ NEGATIVNÍ s </a:t>
            </a:r>
            <a:r>
              <a:rPr lang="cs-CZ" u="sng" dirty="0" err="1"/>
              <a:t>LQTs</a:t>
            </a:r>
            <a:r>
              <a:rPr lang="cs-CZ" dirty="0"/>
              <a:t> MOHOU ZÁVODNĚ SPORTOVAT, pokud:</a:t>
            </a:r>
          </a:p>
          <a:p>
            <a:pPr marL="342900" indent="-342900">
              <a:buAutoNum type="arabicPeriod"/>
            </a:pPr>
            <a:r>
              <a:rPr lang="cs-CZ" dirty="0"/>
              <a:t>Neužívají léky vedoucí k symptomům </a:t>
            </a:r>
            <a:r>
              <a:rPr lang="cs-CZ" dirty="0" err="1"/>
              <a:t>BrS</a:t>
            </a:r>
            <a:r>
              <a:rPr lang="cs-CZ" dirty="0"/>
              <a:t> (www.brugadadrugs.org)</a:t>
            </a:r>
          </a:p>
          <a:p>
            <a:pPr marL="342900" indent="-342900">
              <a:buAutoNum type="arabicPeriod"/>
            </a:pPr>
            <a:r>
              <a:rPr lang="cs-CZ" dirty="0"/>
              <a:t>Vyhýbají se dehydrataci/elektrolytové </a:t>
            </a:r>
            <a:r>
              <a:rPr lang="cs-CZ" dirty="0" err="1"/>
              <a:t>dysbalanci</a:t>
            </a:r>
            <a:endParaRPr lang="cs-CZ" dirty="0"/>
          </a:p>
          <a:p>
            <a:pPr marL="342900" indent="-342900">
              <a:buAutoNum type="arabicPeriod"/>
            </a:pPr>
            <a:r>
              <a:rPr lang="cs-CZ" dirty="0"/>
              <a:t>Netrénují v horku</a:t>
            </a:r>
          </a:p>
          <a:p>
            <a:pPr marL="342900" indent="-342900">
              <a:buAutoNum type="arabicPeriod"/>
            </a:pPr>
            <a:r>
              <a:rPr lang="cs-CZ" dirty="0"/>
              <a:t>Trénují v místě s dostupným AED, či vlastní svůj vlastní</a:t>
            </a:r>
          </a:p>
          <a:p>
            <a:pPr marL="342900" indent="-342900">
              <a:buAutoNum type="arabicPeriod"/>
            </a:pPr>
            <a:r>
              <a:rPr lang="cs-CZ" dirty="0"/>
              <a:t>Existuje plán týmu/kolegů/sportoviště pro případ bezvědomí, KPCR, výboje ICD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4DB474A-8F78-4EA1-91A6-F9464DCE377A}"/>
              </a:ext>
            </a:extLst>
          </p:cNvPr>
          <p:cNvSpPr txBox="1"/>
          <p:nvPr/>
        </p:nvSpPr>
        <p:spPr>
          <a:xfrm>
            <a:off x="8426824" y="2124635"/>
            <a:ext cx="3629630" cy="147732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Léky demaskující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BrS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Ajmalin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propafenon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Antidepresiva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Marcain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Propofol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243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38A4A-7D01-45EA-8E44-493B7064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Syndrom </a:t>
            </a:r>
            <a:r>
              <a:rPr lang="cs-CZ" dirty="0" err="1"/>
              <a:t>Brugadových</a:t>
            </a:r>
            <a:r>
              <a:rPr lang="cs-CZ" dirty="0"/>
              <a:t> ( </a:t>
            </a:r>
            <a:r>
              <a:rPr lang="cs-CZ" dirty="0" err="1"/>
              <a:t>BrS</a:t>
            </a:r>
            <a:r>
              <a:rPr lang="cs-CZ" dirty="0"/>
              <a:t>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B885E2D-6DBE-487E-9501-769981D8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503" y="2378818"/>
            <a:ext cx="9613861" cy="943222"/>
          </a:xfrm>
        </p:spPr>
        <p:txBody>
          <a:bodyPr/>
          <a:lstStyle/>
          <a:p>
            <a:pPr marL="457200" lvl="1" indent="0">
              <a:buNone/>
            </a:pPr>
            <a:r>
              <a:rPr lang="cs-CZ" dirty="0"/>
              <a:t>Náhlá smrt není v souvislosti s sportovní aktivitou</a:t>
            </a:r>
          </a:p>
          <a:p>
            <a:pPr marL="457200" lvl="1" indent="0">
              <a:buNone/>
            </a:pPr>
            <a:r>
              <a:rPr lang="cs-CZ" sz="1800" dirty="0">
                <a:solidFill>
                  <a:schemeClr val="tx1">
                    <a:lumMod val="65000"/>
                  </a:schemeClr>
                </a:solidFill>
              </a:rPr>
              <a:t>	</a:t>
            </a:r>
            <a:r>
              <a:rPr lang="cs-CZ" sz="18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( </a:t>
            </a:r>
            <a:r>
              <a:rPr lang="cs-CZ" sz="1800" dirty="0" err="1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Esperer</a:t>
            </a:r>
            <a:r>
              <a:rPr lang="cs-CZ" sz="18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 H in Br J </a:t>
            </a:r>
            <a:r>
              <a:rPr lang="cs-CZ" sz="1800" dirty="0" err="1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Sports</a:t>
            </a:r>
            <a:r>
              <a:rPr lang="cs-CZ" sz="18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 Med. 2007:41)</a:t>
            </a:r>
          </a:p>
          <a:p>
            <a:pPr marL="457200" lvl="1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519B4F-EDBC-46AA-BD17-84363C224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753228"/>
            <a:ext cx="1602278" cy="37089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CE4F95-0E89-4508-976F-1E50D8939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30" y="1320084"/>
            <a:ext cx="1335324" cy="44697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B53C96F-580F-48F6-A001-4B853E08A04E}"/>
              </a:ext>
            </a:extLst>
          </p:cNvPr>
          <p:cNvSpPr txBox="1"/>
          <p:nvPr/>
        </p:nvSpPr>
        <p:spPr>
          <a:xfrm>
            <a:off x="226503" y="3422708"/>
            <a:ext cx="112101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Nárůst tonu vagu v souvislosti s dlouhodobým tréninkem může zvyšovat riziko nočních úmrtí</a:t>
            </a:r>
          </a:p>
          <a:p>
            <a:pPr lvl="1"/>
            <a:r>
              <a:rPr lang="cs-CZ" dirty="0">
                <a:solidFill>
                  <a:schemeClr val="tx1">
                    <a:lumMod val="65000"/>
                  </a:schemeClr>
                </a:solidFill>
              </a:rPr>
              <a:t>	</a:t>
            </a:r>
            <a:r>
              <a:rPr 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</a:t>
            </a:r>
            <a:r>
              <a:rPr lang="cs-CZ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Patruno</a:t>
            </a:r>
            <a:r>
              <a:rPr 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N in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Pacing and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Clin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Electrophysiol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2006</a:t>
            </a:r>
            <a:r>
              <a:rPr 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: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29</a:t>
            </a:r>
            <a:r>
              <a:rPr 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701F74-90B1-4ED3-959B-E4C21F2A8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15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38A4A-7D01-45EA-8E44-493B7064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100" dirty="0"/>
              <a:t>WPW syndrom=manifestní přídatná </a:t>
            </a:r>
            <a:r>
              <a:rPr lang="cs-CZ" sz="3100" dirty="0" err="1"/>
              <a:t>dráha+symptomy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519B4F-EDBC-46AA-BD17-84363C224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753228"/>
            <a:ext cx="1602278" cy="37089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CE4F95-0E89-4508-976F-1E50D8939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30" y="1320084"/>
            <a:ext cx="1335324" cy="446970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81EA085D-D9CA-453D-9908-C35EA2E9AE91}"/>
              </a:ext>
            </a:extLst>
          </p:cNvPr>
          <p:cNvSpPr/>
          <p:nvPr/>
        </p:nvSpPr>
        <p:spPr>
          <a:xfrm>
            <a:off x="680321" y="2142616"/>
            <a:ext cx="5215812" cy="410547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65FA0760-5F28-4F0C-BDAC-EAFFADDBF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18" y="2305469"/>
            <a:ext cx="4798484" cy="3598863"/>
          </a:xfrm>
          <a:ln>
            <a:solidFill>
              <a:schemeClr val="tx1"/>
            </a:solidFill>
          </a:ln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ACF4F616-1CE6-47C6-9D03-8F198C549F98}"/>
              </a:ext>
            </a:extLst>
          </p:cNvPr>
          <p:cNvSpPr/>
          <p:nvPr/>
        </p:nvSpPr>
        <p:spPr>
          <a:xfrm>
            <a:off x="4209817" y="4038600"/>
            <a:ext cx="57785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Norm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50BC53E8-1A8B-4DA1-B731-0E1C109A8715}"/>
              </a:ext>
            </a:extLst>
          </p:cNvPr>
          <p:cNvSpPr/>
          <p:nvPr/>
        </p:nvSpPr>
        <p:spPr>
          <a:xfrm>
            <a:off x="3752850" y="3409950"/>
            <a:ext cx="889000" cy="127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43A06DEA-DE02-40CC-BA16-0CC151CCAE92}"/>
              </a:ext>
            </a:extLst>
          </p:cNvPr>
          <p:cNvSpPr/>
          <p:nvPr/>
        </p:nvSpPr>
        <p:spPr>
          <a:xfrm>
            <a:off x="3873500" y="2362200"/>
            <a:ext cx="889000" cy="3429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86E75E71-6F9E-4429-BBF4-DFCFFB8B0CB6}"/>
              </a:ext>
            </a:extLst>
          </p:cNvPr>
          <p:cNvSpPr/>
          <p:nvPr/>
        </p:nvSpPr>
        <p:spPr>
          <a:xfrm>
            <a:off x="4552950" y="3327400"/>
            <a:ext cx="495300" cy="825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D64E9060-2FF2-4311-8EEA-BDD5981701CC}"/>
              </a:ext>
            </a:extLst>
          </p:cNvPr>
          <p:cNvSpPr/>
          <p:nvPr/>
        </p:nvSpPr>
        <p:spPr>
          <a:xfrm>
            <a:off x="4762500" y="5638800"/>
            <a:ext cx="819150" cy="25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5C6EE76-79C3-48AC-BEB1-CAB5F64C2F06}"/>
              </a:ext>
            </a:extLst>
          </p:cNvPr>
          <p:cNvSpPr txBox="1"/>
          <p:nvPr/>
        </p:nvSpPr>
        <p:spPr>
          <a:xfrm>
            <a:off x="4119553" y="3968234"/>
            <a:ext cx="1516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Normální převod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67B7AA2F-1D79-404D-8A47-89B7CF729492}"/>
              </a:ext>
            </a:extLst>
          </p:cNvPr>
          <p:cNvSpPr txBox="1"/>
          <p:nvPr/>
        </p:nvSpPr>
        <p:spPr>
          <a:xfrm>
            <a:off x="3959604" y="3446968"/>
            <a:ext cx="156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Převod přídatnou</a:t>
            </a:r>
          </a:p>
          <a:p>
            <a:r>
              <a:rPr lang="cs-CZ" sz="1400" dirty="0">
                <a:solidFill>
                  <a:schemeClr val="bg1"/>
                </a:solidFill>
              </a:rPr>
              <a:t>drahou</a:t>
            </a:r>
          </a:p>
        </p:txBody>
      </p: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8C6AB2FF-3A02-4222-8326-068A72C9EA46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3752850" y="3708578"/>
            <a:ext cx="206754" cy="440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B07EC4BA-11F8-47E4-AB4A-78AA5AF3FDE5}"/>
              </a:ext>
            </a:extLst>
          </p:cNvPr>
          <p:cNvSpPr txBox="1"/>
          <p:nvPr/>
        </p:nvSpPr>
        <p:spPr>
          <a:xfrm>
            <a:off x="6102887" y="2706121"/>
            <a:ext cx="5163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Změna klidového EKG – kratší PQ o delta vlnu</a:t>
            </a:r>
          </a:p>
          <a:p>
            <a:r>
              <a:rPr lang="cs-CZ" dirty="0"/>
              <a:t>					- delší QRS o delta vlnu</a:t>
            </a:r>
          </a:p>
          <a:p>
            <a:r>
              <a:rPr lang="cs-CZ" dirty="0"/>
              <a:t>					- změna konfigurace QRS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FBBA5931-8B3F-4C8F-8F1D-86D9B1D794CA}"/>
              </a:ext>
            </a:extLst>
          </p:cNvPr>
          <p:cNvSpPr txBox="1"/>
          <p:nvPr/>
        </p:nvSpPr>
        <p:spPr>
          <a:xfrm>
            <a:off x="6203419" y="3968234"/>
            <a:ext cx="4661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Morfologický podklad pro arytmie – AVRT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115D23C0-8948-4177-8EF6-0EFED0AFCEDC}"/>
              </a:ext>
            </a:extLst>
          </p:cNvPr>
          <p:cNvSpPr txBox="1"/>
          <p:nvPr/>
        </p:nvSpPr>
        <p:spPr>
          <a:xfrm>
            <a:off x="6203418" y="4676349"/>
            <a:ext cx="5853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Rychlý převod fibrilace síní do komory s potencionální degenerací do FK</a:t>
            </a:r>
          </a:p>
          <a:p>
            <a:r>
              <a:rPr lang="cs-CZ" dirty="0"/>
              <a:t>	( sama dráha může být fokálním zdrojem pro FS)</a:t>
            </a:r>
          </a:p>
          <a:p>
            <a:endParaRPr lang="cs-CZ" dirty="0"/>
          </a:p>
        </p:txBody>
      </p:sp>
      <p:pic>
        <p:nvPicPr>
          <p:cNvPr id="39" name="Obrázek 38">
            <a:extLst>
              <a:ext uri="{FF2B5EF4-FFF2-40B4-BE49-F238E27FC236}">
                <a16:creationId xmlns:a16="http://schemas.microsoft.com/office/drawing/2014/main" id="{68DE1B42-3EAA-40CB-AF26-55A0F516D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3" y="4968147"/>
            <a:ext cx="641761" cy="61673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BA0E976-58B7-41CC-B154-E5B95ED58A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05" t="8325" r="50105" b="49545"/>
          <a:stretch/>
        </p:blipFill>
        <p:spPr>
          <a:xfrm>
            <a:off x="0" y="5135952"/>
            <a:ext cx="3060071" cy="1676955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2A69C9D8-BBD5-4D53-80B1-DA50D9883B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05" t="8325" r="8223" b="49545"/>
          <a:stretch/>
        </p:blipFill>
        <p:spPr>
          <a:xfrm>
            <a:off x="0" y="5135952"/>
            <a:ext cx="5896133" cy="167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4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38A4A-7D01-45EA-8E44-493B7064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100" dirty="0"/>
              <a:t>Manifestní přídatná dráha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B885E2D-6DBE-487E-9501-769981D8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11083054" cy="98903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Kdo je ohrožen náhlou srdeční smrtí při manifestní přídatné dráze ?</a:t>
            </a:r>
          </a:p>
          <a:p>
            <a:r>
              <a:rPr lang="cs-CZ" dirty="0"/>
              <a:t>AVRT – otravná, ale </a:t>
            </a:r>
            <a:r>
              <a:rPr lang="cs-CZ" u="sng" dirty="0"/>
              <a:t>benigní</a:t>
            </a:r>
          </a:p>
          <a:p>
            <a:pPr marL="457200" lvl="1" indent="0">
              <a:buNone/>
            </a:pPr>
            <a:r>
              <a:rPr lang="cs-CZ" u="sng" dirty="0">
                <a:solidFill>
                  <a:schemeClr val="bg1"/>
                </a:solidFill>
              </a:rPr>
              <a:t> </a:t>
            </a:r>
          </a:p>
          <a:p>
            <a:pPr marL="457200" lvl="1" indent="0">
              <a:buNone/>
            </a:pPr>
            <a:endParaRPr lang="cs-CZ" u="sng" dirty="0">
              <a:solidFill>
                <a:schemeClr val="bg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519B4F-EDBC-46AA-BD17-84363C224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753228"/>
            <a:ext cx="1602278" cy="37089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CE4F95-0E89-4508-976F-1E50D8939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30" y="1320084"/>
            <a:ext cx="1335324" cy="44697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4286169-E1BB-4029-8639-DFC2EA18A090}"/>
              </a:ext>
            </a:extLst>
          </p:cNvPr>
          <p:cNvSpPr txBox="1"/>
          <p:nvPr/>
        </p:nvSpPr>
        <p:spPr>
          <a:xfrm>
            <a:off x="764391" y="5172075"/>
            <a:ext cx="11292063" cy="46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Katétrová ablace : vysoce efektivní s nízkými riziky komplikací, široce dostupná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E7F61F0-26F4-4F13-999F-EB7087762013}"/>
              </a:ext>
            </a:extLst>
          </p:cNvPr>
          <p:cNvSpPr txBox="1"/>
          <p:nvPr/>
        </p:nvSpPr>
        <p:spPr>
          <a:xfrm>
            <a:off x="679324" y="3094596"/>
            <a:ext cx="801693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u="sng" dirty="0">
                <a:solidFill>
                  <a:schemeClr val="bg1"/>
                </a:solidFill>
              </a:rPr>
              <a:t>Souběh FS a schopnosti rychlého vedení drahou ze síně do komor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Zátěžový test bez náhlé a úplné ztráty vedení drahou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US: Elektrofyziologické vyšetření s - ERP 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dráhy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≤ </a:t>
            </a:r>
            <a:r>
              <a:rPr lang="cs-CZ" dirty="0">
                <a:solidFill>
                  <a:schemeClr val="bg1"/>
                </a:solidFill>
              </a:rPr>
              <a:t>250 </a:t>
            </a:r>
            <a:r>
              <a:rPr lang="cs-CZ" dirty="0" err="1">
                <a:solidFill>
                  <a:schemeClr val="bg1"/>
                </a:solidFill>
              </a:rPr>
              <a:t>ms</a:t>
            </a:r>
            <a:r>
              <a:rPr lang="cs-CZ" dirty="0">
                <a:solidFill>
                  <a:schemeClr val="bg1"/>
                </a:solidFill>
              </a:rPr>
              <a:t> ( 240/min)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EU: Elektrofyziologické vyšetření s - ERP 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dráhy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</a:t>
            </a:r>
            <a:r>
              <a:rPr lang="cs-CZ" dirty="0">
                <a:solidFill>
                  <a:schemeClr val="bg1"/>
                </a:solidFill>
              </a:rPr>
              <a:t>240 </a:t>
            </a:r>
            <a:r>
              <a:rPr lang="cs-CZ" dirty="0" err="1">
                <a:solidFill>
                  <a:schemeClr val="bg1"/>
                </a:solidFill>
              </a:rPr>
              <a:t>ms</a:t>
            </a:r>
            <a:r>
              <a:rPr lang="cs-CZ" dirty="0">
                <a:solidFill>
                  <a:schemeClr val="bg1"/>
                </a:solidFill>
              </a:rPr>
              <a:t> během FS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					          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</a:t>
            </a:r>
            <a:r>
              <a:rPr lang="cs-CZ" dirty="0">
                <a:solidFill>
                  <a:schemeClr val="bg1"/>
                </a:solidFill>
              </a:rPr>
              <a:t>220 </a:t>
            </a:r>
            <a:r>
              <a:rPr lang="cs-CZ" dirty="0" err="1">
                <a:solidFill>
                  <a:schemeClr val="bg1"/>
                </a:solidFill>
              </a:rPr>
              <a:t>ms</a:t>
            </a:r>
            <a:r>
              <a:rPr lang="cs-CZ" dirty="0">
                <a:solidFill>
                  <a:schemeClr val="bg1"/>
                </a:solidFill>
              </a:rPr>
              <a:t> během </a:t>
            </a:r>
            <a:r>
              <a:rPr lang="cs-CZ" dirty="0" err="1">
                <a:solidFill>
                  <a:schemeClr val="bg1"/>
                </a:solidFill>
              </a:rPr>
              <a:t>isoprenalinu</a:t>
            </a:r>
            <a:r>
              <a:rPr lang="cs-CZ" dirty="0">
                <a:solidFill>
                  <a:schemeClr val="bg1"/>
                </a:solidFill>
              </a:rPr>
              <a:t> či při zátěži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				       - mnohočetnými přídatnými drahami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				       - snadná </a:t>
            </a:r>
            <a:r>
              <a:rPr lang="cs-CZ" dirty="0" err="1">
                <a:solidFill>
                  <a:schemeClr val="bg1"/>
                </a:solidFill>
              </a:rPr>
              <a:t>inducibilita</a:t>
            </a:r>
            <a:r>
              <a:rPr lang="cs-CZ" dirty="0">
                <a:solidFill>
                  <a:schemeClr val="bg1"/>
                </a:solidFill>
              </a:rPr>
              <a:t> FS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299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38A4A-7D01-45EA-8E44-493B7064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100" dirty="0"/>
              <a:t>WPW syndrom: manifestní přídatná dráha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B885E2D-6DBE-487E-9501-769981D8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892" y="2486959"/>
            <a:ext cx="9909401" cy="937560"/>
          </a:xfrm>
          <a:solidFill>
            <a:schemeClr val="bg1">
              <a:lumMod val="85000"/>
              <a:lumOff val="1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cs-CZ" sz="2000" dirty="0"/>
              <a:t>Sportovci s manifestní symptomatickou přídatnou drahou mají podstoupit ablaci</a:t>
            </a:r>
          </a:p>
          <a:p>
            <a:pPr marL="0" indent="0">
              <a:buNone/>
            </a:pPr>
            <a:r>
              <a:rPr lang="en-US" sz="2000" dirty="0"/>
              <a:t>(Class I; Level of Evidence B)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519B4F-EDBC-46AA-BD17-84363C224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753228"/>
            <a:ext cx="1602278" cy="37089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CE4F95-0E89-4508-976F-1E50D8939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30" y="1320084"/>
            <a:ext cx="1335324" cy="44697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202194E-D831-4FB3-96F9-00D8B2A920E9}"/>
              </a:ext>
            </a:extLst>
          </p:cNvPr>
          <p:cNvSpPr txBox="1"/>
          <p:nvPr/>
        </p:nvSpPr>
        <p:spPr>
          <a:xfrm>
            <a:off x="693892" y="3706121"/>
            <a:ext cx="9895830" cy="190821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sportovců s asymptomatickou manifestní přídatnou drahou by měla být provedena stratifikace rizikovosti dráhy zátěžovým testem.</a:t>
            </a:r>
          </a:p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případě, že zátěžový test nedokáže potvrdit nízké riziko, mělo by být provedeno elektrofyziologické vyšetření s ablací dráhy, pokud je riziková S ERP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≤250ms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(Class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Evidence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B).</a:t>
            </a: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A5A28FD-CC77-41A2-8D29-CF86D5C8AB0D}"/>
              </a:ext>
            </a:extLst>
          </p:cNvPr>
          <p:cNvSpPr txBox="1"/>
          <p:nvPr/>
        </p:nvSpPr>
        <p:spPr>
          <a:xfrm>
            <a:off x="634928" y="1963738"/>
            <a:ext cx="3174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US </a:t>
            </a:r>
            <a:r>
              <a:rPr lang="cs-CZ" sz="2800" dirty="0" err="1"/>
              <a:t>guidelines</a:t>
            </a:r>
            <a:r>
              <a:rPr lang="cs-CZ" sz="2800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163137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38A4A-7D01-45EA-8E44-493B7064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Které arytmie jsou příčinou NSS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B885E2D-6DBE-487E-9501-769981D8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1840844"/>
          </a:xfrm>
        </p:spPr>
        <p:txBody>
          <a:bodyPr/>
          <a:lstStyle/>
          <a:p>
            <a:r>
              <a:rPr lang="cs-CZ" dirty="0"/>
              <a:t>Syndrom dlouhého QT intervalu ( </a:t>
            </a:r>
            <a:r>
              <a:rPr lang="cs-CZ" dirty="0" err="1"/>
              <a:t>LQTs</a:t>
            </a:r>
            <a:r>
              <a:rPr lang="cs-CZ" dirty="0"/>
              <a:t>)</a:t>
            </a:r>
          </a:p>
          <a:p>
            <a:r>
              <a:rPr lang="cs-CZ" dirty="0"/>
              <a:t>Syndrom </a:t>
            </a:r>
            <a:r>
              <a:rPr lang="cs-CZ" dirty="0" err="1"/>
              <a:t>Brugadových</a:t>
            </a:r>
            <a:r>
              <a:rPr lang="cs-CZ" dirty="0"/>
              <a:t> ( </a:t>
            </a:r>
            <a:r>
              <a:rPr lang="cs-CZ" dirty="0" err="1"/>
              <a:t>BrS</a:t>
            </a:r>
            <a:r>
              <a:rPr lang="cs-CZ" dirty="0"/>
              <a:t>)</a:t>
            </a:r>
          </a:p>
          <a:p>
            <a:r>
              <a:rPr lang="cs-CZ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Katecholaminergní</a:t>
            </a:r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polymorfní komorová tachykardie ( CPVT)</a:t>
            </a:r>
          </a:p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Idiopatická fibrilace komor (</a:t>
            </a:r>
            <a:r>
              <a:rPr lang="cs-CZ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iFK</a:t>
            </a:r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)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519B4F-EDBC-46AA-BD17-84363C224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753228"/>
            <a:ext cx="1602278" cy="37089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CE4F95-0E89-4508-976F-1E50D8939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30" y="1320084"/>
            <a:ext cx="1335324" cy="446970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859CC285-D552-4398-AA77-57AB0C3228D9}"/>
              </a:ext>
            </a:extLst>
          </p:cNvPr>
          <p:cNvGrpSpPr/>
          <p:nvPr/>
        </p:nvGrpSpPr>
        <p:grpSpPr>
          <a:xfrm>
            <a:off x="371907" y="4078800"/>
            <a:ext cx="11727305" cy="1079292"/>
            <a:chOff x="371907" y="4078800"/>
            <a:chExt cx="11727305" cy="1079292"/>
          </a:xfrm>
        </p:grpSpPr>
        <p:sp>
          <p:nvSpPr>
            <p:cNvPr id="4" name="Obdélník 3"/>
            <p:cNvSpPr/>
            <p:nvPr/>
          </p:nvSpPr>
          <p:spPr>
            <a:xfrm>
              <a:off x="371907" y="4078800"/>
              <a:ext cx="11727305" cy="1079292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" name="TextovéPole 2"/>
            <p:cNvSpPr txBox="1"/>
            <p:nvPr/>
          </p:nvSpPr>
          <p:spPr>
            <a:xfrm>
              <a:off x="640918" y="4356836"/>
              <a:ext cx="111892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 err="1"/>
                <a:t>Channelopatie</a:t>
              </a:r>
              <a:r>
                <a:rPr lang="cs-CZ" sz="2800" dirty="0"/>
                <a:t> – na geny vázaná porucha fungování iontových kanálů</a:t>
              </a:r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6401818" y="2300100"/>
            <a:ext cx="5697394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5400" dirty="0"/>
              <a:t>Incidence: 1:1000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8BB2F53-EB75-453E-AB85-ED816707D2B5}"/>
              </a:ext>
            </a:extLst>
          </p:cNvPr>
          <p:cNvSpPr txBox="1"/>
          <p:nvPr/>
        </p:nvSpPr>
        <p:spPr>
          <a:xfrm>
            <a:off x="680321" y="5337211"/>
            <a:ext cx="6407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WPW syndrom – manifestní přídatná dráha </a:t>
            </a:r>
          </a:p>
        </p:txBody>
      </p:sp>
    </p:spTree>
    <p:extLst>
      <p:ext uri="{BB962C8B-B14F-4D97-AF65-F5344CB8AC3E}">
        <p14:creationId xmlns:p14="http://schemas.microsoft.com/office/powerpoint/2010/main" val="250108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38A4A-7D01-45EA-8E44-493B7064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100" dirty="0"/>
              <a:t>WPW syndrom: manifestní přídatná dráha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B885E2D-6DBE-487E-9501-769981D8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942" y="2637969"/>
            <a:ext cx="9613861" cy="3599316"/>
          </a:xfrm>
        </p:spPr>
        <p:txBody>
          <a:bodyPr/>
          <a:lstStyle/>
          <a:p>
            <a:r>
              <a:rPr lang="cs-CZ" dirty="0"/>
              <a:t>Ablace symptomatických sportovců vyžadována</a:t>
            </a:r>
          </a:p>
          <a:p>
            <a:r>
              <a:rPr lang="cs-CZ" dirty="0"/>
              <a:t>Ablace asymptomatických vhodná, ale nevyžadovaná</a:t>
            </a:r>
          </a:p>
          <a:p>
            <a:r>
              <a:rPr lang="en-US" dirty="0"/>
              <a:t>Asymptomatic athletes</a:t>
            </a:r>
            <a:r>
              <a:rPr lang="cs-CZ" dirty="0"/>
              <a:t> </a:t>
            </a:r>
            <a:r>
              <a:rPr lang="en-US" dirty="0"/>
              <a:t>at</a:t>
            </a:r>
            <a:r>
              <a:rPr lang="cs-CZ" dirty="0"/>
              <a:t> </a:t>
            </a:r>
            <a:r>
              <a:rPr lang="en-US" dirty="0"/>
              <a:t>low</a:t>
            </a:r>
            <a:r>
              <a:rPr lang="cs-CZ" dirty="0"/>
              <a:t> </a:t>
            </a:r>
            <a:r>
              <a:rPr lang="en-US" dirty="0"/>
              <a:t>risk</a:t>
            </a:r>
            <a:r>
              <a:rPr lang="cs-CZ" dirty="0"/>
              <a:t> </a:t>
            </a:r>
            <a:r>
              <a:rPr lang="en-US" dirty="0"/>
              <a:t>and not</a:t>
            </a:r>
            <a:r>
              <a:rPr lang="cs-CZ" dirty="0"/>
              <a:t> </a:t>
            </a:r>
            <a:r>
              <a:rPr lang="en-US" dirty="0"/>
              <a:t>ablated:</a:t>
            </a:r>
            <a:r>
              <a:rPr lang="cs-CZ" dirty="0"/>
              <a:t> </a:t>
            </a:r>
            <a:r>
              <a:rPr lang="en-US" dirty="0"/>
              <a:t>all</a:t>
            </a:r>
            <a:r>
              <a:rPr lang="cs-CZ" dirty="0"/>
              <a:t> </a:t>
            </a:r>
            <a:r>
              <a:rPr lang="en-US" dirty="0"/>
              <a:t>sports,</a:t>
            </a:r>
            <a:r>
              <a:rPr lang="cs-CZ" dirty="0"/>
              <a:t> </a:t>
            </a:r>
            <a:r>
              <a:rPr lang="en-US" dirty="0"/>
              <a:t>except those</a:t>
            </a:r>
            <a:r>
              <a:rPr lang="cs-CZ" dirty="0"/>
              <a:t> </a:t>
            </a:r>
            <a:r>
              <a:rPr lang="en-US" dirty="0"/>
              <a:t>with</a:t>
            </a:r>
            <a:r>
              <a:rPr lang="cs-CZ" dirty="0"/>
              <a:t> </a:t>
            </a:r>
            <a:r>
              <a:rPr lang="en-US" dirty="0"/>
              <a:t>increased</a:t>
            </a:r>
            <a:r>
              <a:rPr lang="cs-CZ" dirty="0"/>
              <a:t> </a:t>
            </a:r>
            <a:r>
              <a:rPr lang="en-US" dirty="0"/>
              <a:t>risk</a:t>
            </a:r>
            <a:r>
              <a:rPr lang="cs-CZ" dirty="0"/>
              <a:t>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syncope</a:t>
            </a:r>
            <a:r>
              <a:rPr lang="cs-CZ" dirty="0"/>
              <a:t> </a:t>
            </a:r>
            <a:r>
              <a:rPr lang="cs-CZ" dirty="0" err="1"/>
              <a:t>occurs</a:t>
            </a:r>
            <a:r>
              <a:rPr lang="cs-CZ" dirty="0"/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519B4F-EDBC-46AA-BD17-84363C224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753228"/>
            <a:ext cx="1602278" cy="37089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CE4F95-0E89-4508-976F-1E50D8939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30" y="1320084"/>
            <a:ext cx="1335324" cy="44697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7C2A053-29BA-4E9A-A360-154DB571179C}"/>
              </a:ext>
            </a:extLst>
          </p:cNvPr>
          <p:cNvSpPr txBox="1"/>
          <p:nvPr/>
        </p:nvSpPr>
        <p:spPr>
          <a:xfrm>
            <a:off x="680321" y="2114749"/>
            <a:ext cx="3348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ESC </a:t>
            </a:r>
            <a:r>
              <a:rPr lang="cs-CZ" sz="2800" dirty="0" err="1"/>
              <a:t>guidelines</a:t>
            </a:r>
            <a:r>
              <a:rPr lang="cs-CZ" sz="2800" dirty="0"/>
              <a:t> 2005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974870B-1E99-4153-A5B7-D4AB5D65DF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74" t="16971" r="40001" b="24759"/>
          <a:stretch/>
        </p:blipFill>
        <p:spPr>
          <a:xfrm>
            <a:off x="4798404" y="2175086"/>
            <a:ext cx="7258050" cy="452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0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38A4A-7D01-45EA-8E44-493B7064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tělovýchovný lékař může získat podezření na rizikovou arytmii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B885E2D-6DBE-487E-9501-769981D8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582" y="3182008"/>
            <a:ext cx="10349629" cy="1768402"/>
          </a:xfrm>
        </p:spPr>
        <p:txBody>
          <a:bodyPr>
            <a:normAutofit/>
          </a:bodyPr>
          <a:lstStyle/>
          <a:p>
            <a:r>
              <a:rPr lang="cs-CZ" sz="2000" dirty="0"/>
              <a:t>LQT -  adekvátní způsob měření QT intervalu</a:t>
            </a:r>
          </a:p>
          <a:p>
            <a:r>
              <a:rPr lang="cs-CZ" sz="2000" dirty="0" err="1"/>
              <a:t>Sy</a:t>
            </a:r>
            <a:r>
              <a:rPr lang="cs-CZ" sz="2000" dirty="0"/>
              <a:t> </a:t>
            </a:r>
            <a:r>
              <a:rPr lang="cs-CZ" sz="2000" dirty="0" err="1"/>
              <a:t>Brugadových</a:t>
            </a:r>
            <a:r>
              <a:rPr lang="cs-CZ" sz="2000" dirty="0"/>
              <a:t> -  adekvátní čtení V1-2, upřesňující naložení elektrod</a:t>
            </a:r>
          </a:p>
          <a:p>
            <a:r>
              <a:rPr lang="cs-CZ" sz="2000" dirty="0"/>
              <a:t>Manifestní přídatná dráha – kratší PQ, širší QRS, delta vlna, změna konfigurace QRS komplexu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519B4F-EDBC-46AA-BD17-84363C224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753228"/>
            <a:ext cx="1602278" cy="37089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CE4F95-0E89-4508-976F-1E50D8939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30" y="1320084"/>
            <a:ext cx="1335324" cy="44697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54ED457-7ACB-4C81-A40A-2AA509B1FF88}"/>
              </a:ext>
            </a:extLst>
          </p:cNvPr>
          <p:cNvSpPr txBox="1"/>
          <p:nvPr/>
        </p:nvSpPr>
        <p:spPr>
          <a:xfrm>
            <a:off x="510988" y="2411506"/>
            <a:ext cx="2137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RODINÁ ANAMNÉZA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70D272F-0E83-41C8-BD83-328E8CC0F4A7}"/>
              </a:ext>
            </a:extLst>
          </p:cNvPr>
          <p:cNvSpPr txBox="1"/>
          <p:nvPr/>
        </p:nvSpPr>
        <p:spPr>
          <a:xfrm>
            <a:off x="510988" y="2799440"/>
            <a:ext cx="2289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OSOBNÍ ANAMNÉZA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603C955-AD69-45C9-9847-047C82F707AC}"/>
              </a:ext>
            </a:extLst>
          </p:cNvPr>
          <p:cNvSpPr txBox="1"/>
          <p:nvPr/>
        </p:nvSpPr>
        <p:spPr>
          <a:xfrm>
            <a:off x="518956" y="3182008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EKG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0F5B8D-6680-4FD8-A881-7AEF14BF351C}"/>
              </a:ext>
            </a:extLst>
          </p:cNvPr>
          <p:cNvSpPr txBox="1"/>
          <p:nvPr/>
        </p:nvSpPr>
        <p:spPr>
          <a:xfrm>
            <a:off x="2795199" y="2430108"/>
            <a:ext cx="4003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náhlé úmrtí, autohavárie, utopení se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C416394-393A-4CD8-9FF8-6B22C7FF46B7}"/>
              </a:ext>
            </a:extLst>
          </p:cNvPr>
          <p:cNvSpPr txBox="1"/>
          <p:nvPr/>
        </p:nvSpPr>
        <p:spPr>
          <a:xfrm>
            <a:off x="2795199" y="2812676"/>
            <a:ext cx="362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presynkopa</a:t>
            </a:r>
            <a:r>
              <a:rPr lang="cs-CZ" dirty="0"/>
              <a:t> /  synkopa, palpitace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436AFB6-DFD3-41B8-BFFB-13F04D5BB009}"/>
              </a:ext>
            </a:extLst>
          </p:cNvPr>
          <p:cNvSpPr txBox="1"/>
          <p:nvPr/>
        </p:nvSpPr>
        <p:spPr>
          <a:xfrm>
            <a:off x="510988" y="4712634"/>
            <a:ext cx="10842007" cy="206210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3200" dirty="0"/>
              <a:t>PEČLIVÁ PRÁCE TVL</a:t>
            </a:r>
          </a:p>
          <a:p>
            <a:r>
              <a:rPr lang="cs-CZ" sz="3200" dirty="0"/>
              <a:t>PEČLIVÁ PRÁCE KARDIOLOGA</a:t>
            </a:r>
          </a:p>
          <a:p>
            <a:r>
              <a:rPr lang="cs-CZ" sz="3200" dirty="0"/>
              <a:t>SPOLUPRÁCE SPORTOVCE</a:t>
            </a:r>
          </a:p>
          <a:p>
            <a:r>
              <a:rPr lang="cs-CZ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SPRÁVNÉ ROZHODNUTÍ O SCHOPNOSTI SPORTOVNÍ ZÁTĚŽE</a:t>
            </a:r>
          </a:p>
        </p:txBody>
      </p:sp>
    </p:spTree>
    <p:extLst>
      <p:ext uri="{BB962C8B-B14F-4D97-AF65-F5344CB8AC3E}">
        <p14:creationId xmlns:p14="http://schemas.microsoft.com/office/powerpoint/2010/main" val="255585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38A4A-7D01-45EA-8E44-493B7064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Syndrom dlouhého QT intervalu ( </a:t>
            </a:r>
            <a:r>
              <a:rPr lang="cs-CZ" dirty="0" err="1"/>
              <a:t>LQTs</a:t>
            </a:r>
            <a:r>
              <a:rPr lang="cs-CZ" dirty="0"/>
              <a:t>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B885E2D-6DBE-487E-9501-769981D8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2050320"/>
            <a:ext cx="9613861" cy="11145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/>
              <a:t>QTc</a:t>
            </a:r>
            <a:r>
              <a:rPr lang="cs-CZ" dirty="0"/>
              <a:t>≥ 470 u mužů </a:t>
            </a:r>
          </a:p>
          <a:p>
            <a:pPr marL="0" indent="0">
              <a:buNone/>
            </a:pPr>
            <a:r>
              <a:rPr lang="cs-CZ" dirty="0" err="1"/>
              <a:t>QTc</a:t>
            </a:r>
            <a:r>
              <a:rPr lang="cs-CZ" dirty="0"/>
              <a:t>≥ 480 </a:t>
            </a:r>
            <a:r>
              <a:rPr lang="cs-CZ" dirty="0" err="1"/>
              <a:t>ms</a:t>
            </a:r>
            <a:r>
              <a:rPr lang="cs-CZ" dirty="0"/>
              <a:t> u žen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519B4F-EDBC-46AA-BD17-84363C224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753228"/>
            <a:ext cx="1602278" cy="37089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CE4F95-0E89-4508-976F-1E50D8939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30" y="1320084"/>
            <a:ext cx="1335324" cy="44697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930819" y="1474666"/>
            <a:ext cx="344838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3200" dirty="0"/>
              <a:t>Incidence: 1:2000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B707AB3-4C99-4809-839F-FBF47DE97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0828"/>
            <a:ext cx="12192000" cy="2137172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78E0669-0B02-4E69-A61C-CA0733CE92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5747902"/>
              </p:ext>
            </p:extLst>
          </p:nvPr>
        </p:nvGraphicFramePr>
        <p:xfrm>
          <a:off x="1819836" y="1963013"/>
          <a:ext cx="8901294" cy="3626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1673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Graphic spid="11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38A4A-7D01-45EA-8E44-493B7064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Syndrom dlouhého QT intervalu ( </a:t>
            </a:r>
            <a:r>
              <a:rPr lang="cs-CZ" dirty="0" err="1"/>
              <a:t>LQTs</a:t>
            </a:r>
            <a:r>
              <a:rPr lang="cs-CZ" dirty="0"/>
              <a:t>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B885E2D-6DBE-487E-9501-769981D8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883697" cy="359931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519B4F-EDBC-46AA-BD17-84363C224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753228"/>
            <a:ext cx="1602278" cy="37089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CE4F95-0E89-4508-976F-1E50D8939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30" y="1320084"/>
            <a:ext cx="1335324" cy="44697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26018" t="53089" r="49605" b="5150"/>
          <a:stretch/>
        </p:blipFill>
        <p:spPr>
          <a:xfrm>
            <a:off x="581221" y="2240288"/>
            <a:ext cx="4889220" cy="4537030"/>
          </a:xfrm>
          <a:prstGeom prst="rect">
            <a:avLst/>
          </a:prstGeom>
        </p:spPr>
      </p:pic>
      <p:pic>
        <p:nvPicPr>
          <p:cNvPr id="9" name="Picture 2" descr="http://nl.ecgpedia.org/images/thumb/6/6c/LastigeQT1.png/250px-LastigeQT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739" y="2240288"/>
            <a:ext cx="238125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nl.ecgpedia.org/images/thumb/a/a8/LastigeQT3.png/250px-LastigeQT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287" y="2240287"/>
            <a:ext cx="2984502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2AB0CBAC-AC0F-45AC-8ADB-E53EE069D177}"/>
              </a:ext>
            </a:extLst>
          </p:cNvPr>
          <p:cNvGrpSpPr/>
          <p:nvPr/>
        </p:nvGrpSpPr>
        <p:grpSpPr>
          <a:xfrm>
            <a:off x="6825504" y="4437111"/>
            <a:ext cx="3622735" cy="662094"/>
            <a:chOff x="5387720" y="4278654"/>
            <a:chExt cx="3622735" cy="662094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387720" y="4355973"/>
              <a:ext cx="271786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20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QTc</a:t>
              </a:r>
              <a:r>
                <a:rPr kumimoji="0" lang="cs-CZ" altLang="cs-CZ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cs-CZ" altLang="cs-CZ" sz="20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Bazett</a:t>
              </a:r>
              <a:r>
                <a:rPr kumimoji="0" lang="cs-CZ" altLang="cs-CZ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50-90/min: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 </a:t>
              </a:r>
            </a:p>
          </p:txBody>
        </p:sp>
        <p:pic>
          <p:nvPicPr>
            <p:cNvPr id="12" name="Picture 11" descr="QTc - Bazett formu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5580" y="4278654"/>
              <a:ext cx="904875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1280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38A4A-7D01-45EA-8E44-493B7064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Syndrom dlouhého QT intervalu ( </a:t>
            </a:r>
            <a:r>
              <a:rPr lang="cs-CZ" dirty="0" err="1"/>
              <a:t>LQTs</a:t>
            </a:r>
            <a:r>
              <a:rPr lang="cs-CZ" dirty="0"/>
              <a:t>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B885E2D-6DBE-487E-9501-769981D8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041951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519B4F-EDBC-46AA-BD17-84363C224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753228"/>
            <a:ext cx="1602278" cy="37089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CE4F95-0E89-4508-976F-1E50D8939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30" y="1320084"/>
            <a:ext cx="1335324" cy="446970"/>
          </a:xfrm>
          <a:prstGeom prst="rect">
            <a:avLst/>
          </a:prstGeom>
        </p:spPr>
      </p:pic>
      <p:pic>
        <p:nvPicPr>
          <p:cNvPr id="6" name="Picture 2" descr="Výsledek obrázku pro lq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1" y="2392504"/>
            <a:ext cx="9613861" cy="282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C6AD0AF-6BD1-49FC-BCC6-F274DDF92287}"/>
              </a:ext>
            </a:extLst>
          </p:cNvPr>
          <p:cNvSpPr txBox="1"/>
          <p:nvPr/>
        </p:nvSpPr>
        <p:spPr>
          <a:xfrm>
            <a:off x="1621160" y="5480621"/>
            <a:ext cx="880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KCNQ1</a:t>
            </a:r>
          </a:p>
          <a:p>
            <a:r>
              <a:rPr lang="cs-CZ" dirty="0"/>
              <a:t>11. CH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91C56D-DDF2-4417-B36D-6DB1AE18B5DE}"/>
              </a:ext>
            </a:extLst>
          </p:cNvPr>
          <p:cNvSpPr txBox="1"/>
          <p:nvPr/>
        </p:nvSpPr>
        <p:spPr>
          <a:xfrm>
            <a:off x="-76025" y="5434455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Geny: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770FF69-2689-4363-A3B4-7456C589C94B}"/>
              </a:ext>
            </a:extLst>
          </p:cNvPr>
          <p:cNvSpPr txBox="1"/>
          <p:nvPr/>
        </p:nvSpPr>
        <p:spPr>
          <a:xfrm>
            <a:off x="4023283" y="5421084"/>
            <a:ext cx="875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KCNH2</a:t>
            </a:r>
          </a:p>
          <a:p>
            <a:r>
              <a:rPr lang="cs-CZ" dirty="0"/>
              <a:t>7. CH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B96FD6A-A276-4DEF-9D06-3B0939EA8CDC}"/>
              </a:ext>
            </a:extLst>
          </p:cNvPr>
          <p:cNvSpPr txBox="1"/>
          <p:nvPr/>
        </p:nvSpPr>
        <p:spPr>
          <a:xfrm>
            <a:off x="6425407" y="5434455"/>
            <a:ext cx="870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SCN5A</a:t>
            </a:r>
          </a:p>
          <a:p>
            <a:r>
              <a:rPr lang="cs-CZ" dirty="0"/>
              <a:t>3. CH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1466C35-AD08-46FB-A415-E2A92B02E913}"/>
              </a:ext>
            </a:extLst>
          </p:cNvPr>
          <p:cNvSpPr txBox="1"/>
          <p:nvPr/>
        </p:nvSpPr>
        <p:spPr>
          <a:xfrm>
            <a:off x="8822721" y="5378824"/>
            <a:ext cx="862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KCNJ217. CH</a:t>
            </a:r>
          </a:p>
        </p:txBody>
      </p:sp>
    </p:spTree>
    <p:extLst>
      <p:ext uri="{BB962C8B-B14F-4D97-AF65-F5344CB8AC3E}">
        <p14:creationId xmlns:p14="http://schemas.microsoft.com/office/powerpoint/2010/main" val="56516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38A4A-7D01-45EA-8E44-493B7064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Syndrom dlouhého QT intervalu ( </a:t>
            </a:r>
            <a:r>
              <a:rPr lang="cs-CZ" dirty="0" err="1"/>
              <a:t>LQTs</a:t>
            </a:r>
            <a:r>
              <a:rPr lang="cs-CZ" dirty="0"/>
              <a:t>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519B4F-EDBC-46AA-BD17-84363C224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753228"/>
            <a:ext cx="1602278" cy="37089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CE4F95-0E89-4508-976F-1E50D8939C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30" y="1320084"/>
            <a:ext cx="1335324" cy="446970"/>
          </a:xfrm>
          <a:prstGeom prst="rect">
            <a:avLst/>
          </a:prstGeom>
        </p:spPr>
      </p:pic>
      <p:pic>
        <p:nvPicPr>
          <p:cNvPr id="16" name="Zástupný symbol pro obsah 15">
            <a:extLst>
              <a:ext uri="{FF2B5EF4-FFF2-40B4-BE49-F238E27FC236}">
                <a16:creationId xmlns:a16="http://schemas.microsoft.com/office/drawing/2014/main" id="{033E1AA5-3A2F-449D-A6B5-3EEAB24B0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204" y="2187509"/>
            <a:ext cx="3306476" cy="3306476"/>
          </a:xfr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DA614613-90B8-4803-B019-72F9F87F5C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64" y="2556626"/>
            <a:ext cx="3465181" cy="2369975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230987F3-3E52-429B-BC27-4C80D9ECC752}"/>
              </a:ext>
            </a:extLst>
          </p:cNvPr>
          <p:cNvSpPr txBox="1"/>
          <p:nvPr/>
        </p:nvSpPr>
        <p:spPr>
          <a:xfrm>
            <a:off x="291303" y="5555378"/>
            <a:ext cx="3364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BETABLOKÁTORY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AD8FCC3-208B-4C68-A338-F73BBF37CB5B}"/>
              </a:ext>
            </a:extLst>
          </p:cNvPr>
          <p:cNvSpPr txBox="1"/>
          <p:nvPr/>
        </p:nvSpPr>
        <p:spPr>
          <a:xfrm>
            <a:off x="3683231" y="5309157"/>
            <a:ext cx="3598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ICD</a:t>
            </a:r>
          </a:p>
          <a:p>
            <a:pPr algn="ctr"/>
            <a:r>
              <a:rPr lang="cs-CZ" sz="2000" dirty="0"/>
              <a:t>KARDIOVERTTER-DEFIBILÁTOR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0F6EB054-16CB-494C-AC6A-DC327A3084A9}"/>
              </a:ext>
            </a:extLst>
          </p:cNvPr>
          <p:cNvSpPr txBox="1"/>
          <p:nvPr/>
        </p:nvSpPr>
        <p:spPr>
          <a:xfrm>
            <a:off x="7538375" y="5555378"/>
            <a:ext cx="4748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HORNÍ HRUDNÍ SYMPATEKTOMIE</a:t>
            </a:r>
          </a:p>
        </p:txBody>
      </p:sp>
      <p:pic>
        <p:nvPicPr>
          <p:cNvPr id="28" name="hhs">
            <a:hlinkClick r:id="" action="ppaction://media"/>
            <a:extLst>
              <a:ext uri="{FF2B5EF4-FFF2-40B4-BE49-F238E27FC236}">
                <a16:creationId xmlns:a16="http://schemas.microsoft.com/office/drawing/2014/main" id="{CC5223AC-5D28-4F02-AE4A-C7BE42EDD1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46096" y="2573496"/>
            <a:ext cx="4745904" cy="266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5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23" grpId="0"/>
      <p:bldP spid="24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38A4A-7D01-45EA-8E44-493B7064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Syndrom dlouhého QT intervalu ( </a:t>
            </a:r>
            <a:r>
              <a:rPr lang="cs-CZ" dirty="0" err="1"/>
              <a:t>LQTs</a:t>
            </a:r>
            <a:r>
              <a:rPr lang="cs-CZ" dirty="0"/>
              <a:t>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B885E2D-6DBE-487E-9501-769981D8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3539318"/>
            <a:ext cx="7230497" cy="1015903"/>
          </a:xfrm>
          <a:solidFill>
            <a:schemeClr val="bg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No </a:t>
            </a:r>
            <a:r>
              <a:rPr lang="cs-CZ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competitive</a:t>
            </a:r>
            <a:r>
              <a:rPr lang="cs-CZ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sports</a:t>
            </a:r>
            <a:endParaRPr lang="cs-CZ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cs-CZ" dirty="0"/>
              <a:t>Zákaz soutěžního sportu ( v ČR výkonnostní sport)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519B4F-EDBC-46AA-BD17-84363C224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753228"/>
            <a:ext cx="1602278" cy="37089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CE4F95-0E89-4508-976F-1E50D8939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30" y="1320084"/>
            <a:ext cx="1335324" cy="44697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35489" y="2425132"/>
            <a:ext cx="3348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ESC </a:t>
            </a:r>
            <a:r>
              <a:rPr lang="cs-CZ" sz="2800" dirty="0" err="1"/>
              <a:t>guidelines</a:t>
            </a:r>
            <a:r>
              <a:rPr lang="cs-CZ" sz="2800" dirty="0"/>
              <a:t> 2005</a:t>
            </a:r>
          </a:p>
        </p:txBody>
      </p:sp>
    </p:spTree>
    <p:extLst>
      <p:ext uri="{BB962C8B-B14F-4D97-AF65-F5344CB8AC3E}">
        <p14:creationId xmlns:p14="http://schemas.microsoft.com/office/powerpoint/2010/main" val="16764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38A4A-7D01-45EA-8E44-493B7064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Syndrom dlouhého QT intervalu ( </a:t>
            </a:r>
            <a:r>
              <a:rPr lang="cs-CZ" dirty="0" err="1"/>
              <a:t>LQTs</a:t>
            </a:r>
            <a:r>
              <a:rPr lang="cs-CZ" dirty="0"/>
              <a:t>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B885E2D-6DBE-487E-9501-769981D8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184964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2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PACIENTI S ICD PRO LQT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>
                <a:effectLst/>
              </a:rPr>
              <a:t>650 </a:t>
            </a:r>
            <a:r>
              <a:rPr lang="cs-CZ" dirty="0" err="1">
                <a:effectLst/>
              </a:rPr>
              <a:t>atleto</a:t>
            </a:r>
            <a:r>
              <a:rPr lang="cs-CZ" dirty="0">
                <a:effectLst/>
              </a:rPr>
              <a:t>-roků: </a:t>
            </a:r>
          </a:p>
          <a:p>
            <a:pPr marL="0" indent="0">
              <a:buNone/>
            </a:pPr>
            <a:r>
              <a:rPr lang="cs-CZ" dirty="0">
                <a:effectLst/>
              </a:rPr>
              <a:t>	1 výboj ICD pro </a:t>
            </a:r>
            <a:r>
              <a:rPr lang="cs-CZ" dirty="0" err="1">
                <a:effectLst/>
              </a:rPr>
              <a:t>TdP</a:t>
            </a:r>
            <a:r>
              <a:rPr lang="cs-CZ" dirty="0">
                <a:effectLst/>
              </a:rPr>
              <a:t> po krátkém běhu po vysazení betablokátorů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 </a:t>
            </a:r>
            <a:r>
              <a:rPr lang="cs-CZ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Strong</a:t>
            </a:r>
            <a:r>
              <a:rPr 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WB In J Pediatr 2005;146)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519B4F-EDBC-46AA-BD17-84363C224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753228"/>
            <a:ext cx="1602278" cy="37089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CE4F95-0E89-4508-976F-1E50D8939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30" y="1320084"/>
            <a:ext cx="1335324" cy="44697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9837588-3557-4A93-BC27-F13791920D16}"/>
              </a:ext>
            </a:extLst>
          </p:cNvPr>
          <p:cNvSpPr txBox="1"/>
          <p:nvPr/>
        </p:nvSpPr>
        <p:spPr>
          <a:xfrm>
            <a:off x="680321" y="4689225"/>
            <a:ext cx="85427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GENOTYPOVĚ POZITIVNÍ – FENOTYPOVĚ NEGATIVNÍ PACIENTI </a:t>
            </a:r>
          </a:p>
          <a:p>
            <a:r>
              <a:rPr lang="cs-CZ" sz="2200" dirty="0"/>
              <a:t> 103 geneticky pozitivních výkonnostně sportujících adolescentů:</a:t>
            </a:r>
          </a:p>
          <a:p>
            <a:r>
              <a:rPr lang="cs-CZ" sz="2200" dirty="0"/>
              <a:t>	 žádný výboj, smrt, synkopa </a:t>
            </a:r>
          </a:p>
          <a:p>
            <a:r>
              <a:rPr lang="cs-CZ" sz="2200" dirty="0"/>
              <a:t>	</a:t>
            </a:r>
            <a:r>
              <a:rPr lang="cs-CZ" sz="2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 Aziz PF In JACC </a:t>
            </a:r>
            <a:r>
              <a:rPr lang="cs-CZ" sz="22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Clin</a:t>
            </a:r>
            <a:r>
              <a:rPr lang="cs-CZ" sz="2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Electrophysiol</a:t>
            </a:r>
            <a:r>
              <a:rPr lang="cs-CZ" sz="2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2015;1)</a:t>
            </a:r>
          </a:p>
        </p:txBody>
      </p:sp>
    </p:spTree>
    <p:extLst>
      <p:ext uri="{BB962C8B-B14F-4D97-AF65-F5344CB8AC3E}">
        <p14:creationId xmlns:p14="http://schemas.microsoft.com/office/powerpoint/2010/main" val="287007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38A4A-7D01-45EA-8E44-493B7064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Syndrom dlouhého QT intervalu ( </a:t>
            </a:r>
            <a:r>
              <a:rPr lang="cs-CZ" dirty="0" err="1"/>
              <a:t>LQTs</a:t>
            </a:r>
            <a:r>
              <a:rPr lang="cs-CZ" dirty="0"/>
              <a:t>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519B4F-EDBC-46AA-BD17-84363C224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753228"/>
            <a:ext cx="1602278" cy="37089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CE4F95-0E89-4508-976F-1E50D8939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30" y="1320084"/>
            <a:ext cx="1335324" cy="44697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34928" y="1963738"/>
            <a:ext cx="3174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US </a:t>
            </a:r>
            <a:r>
              <a:rPr lang="cs-CZ" sz="2800" dirty="0" err="1"/>
              <a:t>guidelines</a:t>
            </a:r>
            <a:r>
              <a:rPr lang="cs-CZ" sz="2800" dirty="0"/>
              <a:t> 2015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80321" y="2467502"/>
            <a:ext cx="7438639" cy="181588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 dirty="0" err="1"/>
              <a:t>IIb</a:t>
            </a:r>
            <a:r>
              <a:rPr lang="cs-CZ" sz="2000" b="1" dirty="0"/>
              <a:t>/C </a:t>
            </a:r>
            <a:r>
              <a:rPr lang="cs-CZ" sz="2000" b="1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may</a:t>
            </a:r>
            <a:r>
              <a:rPr lang="cs-CZ" sz="2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be</a:t>
            </a:r>
            <a:r>
              <a:rPr lang="cs-CZ" sz="2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considered</a:t>
            </a:r>
            <a:r>
              <a:rPr lang="cs-CZ" sz="2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000" b="1" dirty="0"/>
              <a:t>MŮŽE BÝT ZVÁŽENO:</a:t>
            </a:r>
          </a:p>
          <a:p>
            <a:endParaRPr lang="cs-CZ" sz="2000" b="1" dirty="0"/>
          </a:p>
          <a:p>
            <a:r>
              <a:rPr lang="cs-CZ" u="sng" dirty="0"/>
              <a:t>SYMPTOMATIČTÍ PACIENTI S </a:t>
            </a:r>
            <a:r>
              <a:rPr lang="cs-CZ" u="sng" dirty="0" err="1"/>
              <a:t>LQTs</a:t>
            </a:r>
            <a:r>
              <a:rPr lang="cs-CZ" u="sng" dirty="0"/>
              <a:t> </a:t>
            </a:r>
            <a:r>
              <a:rPr lang="cs-CZ" dirty="0"/>
              <a:t>MOHOU ZÁVODNĚ SPORTOVAT, pokud:</a:t>
            </a:r>
          </a:p>
          <a:p>
            <a:pPr marL="342900" indent="-342900">
              <a:buAutoNum type="arabicPeriod"/>
            </a:pPr>
            <a:r>
              <a:rPr lang="cs-CZ" dirty="0"/>
              <a:t>Jsou vyšetřeni a zaléčeni v centru se zkušenostmi s </a:t>
            </a:r>
            <a:r>
              <a:rPr lang="cs-CZ" dirty="0" err="1"/>
              <a:t>LQTs</a:t>
            </a:r>
            <a:r>
              <a:rPr lang="cs-CZ" dirty="0"/>
              <a:t> </a:t>
            </a:r>
          </a:p>
          <a:p>
            <a:pPr marL="342900" indent="-342900">
              <a:buAutoNum type="arabicPeriod"/>
            </a:pPr>
            <a:r>
              <a:rPr lang="cs-CZ" dirty="0"/>
              <a:t>Jsou minimálně 3 měsíce asymptomatičtí</a:t>
            </a:r>
          </a:p>
          <a:p>
            <a:pPr marL="342900" indent="-342900">
              <a:buAutoNum type="arabicPeriod"/>
            </a:pPr>
            <a:r>
              <a:rPr lang="cs-CZ" dirty="0"/>
              <a:t>Neplatí pro plavce s </a:t>
            </a:r>
            <a:r>
              <a:rPr lang="cs-CZ" dirty="0" err="1"/>
              <a:t>LQTs</a:t>
            </a:r>
            <a:r>
              <a:rPr lang="cs-CZ" dirty="0"/>
              <a:t> 1. typu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80321" y="4457210"/>
            <a:ext cx="9934514" cy="233910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 dirty="0" err="1"/>
              <a:t>IIa</a:t>
            </a:r>
            <a:r>
              <a:rPr lang="cs-CZ" sz="2000" b="1" dirty="0"/>
              <a:t>/C</a:t>
            </a:r>
            <a:r>
              <a:rPr lang="cs-CZ" dirty="0"/>
              <a:t>  </a:t>
            </a:r>
            <a:r>
              <a:rPr lang="cs-CZ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should</a:t>
            </a:r>
            <a:r>
              <a:rPr lang="cs-CZ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be</a:t>
            </a:r>
            <a:r>
              <a:rPr lang="cs-CZ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considered</a:t>
            </a:r>
            <a:r>
              <a:rPr lang="cs-CZ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000" b="1" dirty="0"/>
              <a:t>MÁ BÝT ZVÁŽENO:</a:t>
            </a:r>
          </a:p>
          <a:p>
            <a:endParaRPr lang="cs-CZ" dirty="0"/>
          </a:p>
          <a:p>
            <a:r>
              <a:rPr lang="cs-CZ" u="sng" dirty="0"/>
              <a:t>GENOTYPOVĚ POZITIVNÍ/FENOTYPOVĚ NEGATIVNÍ s </a:t>
            </a:r>
            <a:r>
              <a:rPr lang="cs-CZ" u="sng" dirty="0" err="1"/>
              <a:t>LQTs</a:t>
            </a:r>
            <a:r>
              <a:rPr lang="cs-CZ" dirty="0"/>
              <a:t> MOHOU ZÁVODNĚ SPORTOVAT, pokud:</a:t>
            </a:r>
          </a:p>
          <a:p>
            <a:pPr marL="342900" indent="-342900">
              <a:buAutoNum type="arabicPeriod"/>
            </a:pPr>
            <a:r>
              <a:rPr lang="cs-CZ" dirty="0"/>
              <a:t>Neužívají léky prodlužující QT interval</a:t>
            </a:r>
          </a:p>
          <a:p>
            <a:pPr marL="342900" indent="-342900">
              <a:buAutoNum type="arabicPeriod"/>
            </a:pPr>
            <a:r>
              <a:rPr lang="cs-CZ" dirty="0"/>
              <a:t>Vyhýbají se dehydrataci/elektrolytové </a:t>
            </a:r>
            <a:r>
              <a:rPr lang="cs-CZ" dirty="0" err="1"/>
              <a:t>dysbalanci</a:t>
            </a:r>
            <a:endParaRPr lang="cs-CZ" dirty="0"/>
          </a:p>
          <a:p>
            <a:pPr marL="342900" indent="-342900">
              <a:buAutoNum type="arabicPeriod"/>
            </a:pPr>
            <a:r>
              <a:rPr lang="cs-CZ" dirty="0"/>
              <a:t>Netrénují v horku</a:t>
            </a:r>
          </a:p>
          <a:p>
            <a:pPr marL="342900" indent="-342900">
              <a:buAutoNum type="arabicPeriod"/>
            </a:pPr>
            <a:r>
              <a:rPr lang="cs-CZ" dirty="0"/>
              <a:t>Trénují v místě s dostupným AED, či vlastní svůj vlastní</a:t>
            </a:r>
          </a:p>
          <a:p>
            <a:pPr marL="342900" indent="-342900">
              <a:buAutoNum type="arabicPeriod"/>
            </a:pPr>
            <a:r>
              <a:rPr lang="cs-CZ" dirty="0"/>
              <a:t>Existuje plán týmu/kolegů/sportoviště pro případ bezvědomí, KPCR, výboje ICD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1809A9D-1C3B-41AF-B1A8-274FBFE9A106}"/>
              </a:ext>
            </a:extLst>
          </p:cNvPr>
          <p:cNvSpPr txBox="1"/>
          <p:nvPr/>
        </p:nvSpPr>
        <p:spPr>
          <a:xfrm>
            <a:off x="8426824" y="2124635"/>
            <a:ext cx="3629630" cy="175432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Léky prodlužující QT interval: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Antiarytmika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Antibiotika –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makrolidová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Antimykotika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Antidepresiva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Neuroleptika</a:t>
            </a:r>
          </a:p>
        </p:txBody>
      </p:sp>
    </p:spTree>
    <p:extLst>
      <p:ext uri="{BB962C8B-B14F-4D97-AF65-F5344CB8AC3E}">
        <p14:creationId xmlns:p14="http://schemas.microsoft.com/office/powerpoint/2010/main" val="76573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theme/theme1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Berlín</Template>
  <TotalTime>3852</TotalTime>
  <Words>1007</Words>
  <Application>Microsoft Office PowerPoint</Application>
  <PresentationFormat>Širokoúhlá obrazovka</PresentationFormat>
  <Paragraphs>175</Paragraphs>
  <Slides>21</Slides>
  <Notes>2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Trebuchet MS</vt:lpstr>
      <vt:lpstr>Berlín</vt:lpstr>
      <vt:lpstr>Arytmická náhlá srdeční smrt</vt:lpstr>
      <vt:lpstr>Které arytmie jsou příčinou NSS </vt:lpstr>
      <vt:lpstr>Syndrom dlouhého QT intervalu ( LQTs)</vt:lpstr>
      <vt:lpstr>Syndrom dlouhého QT intervalu ( LQTs)</vt:lpstr>
      <vt:lpstr>Syndrom dlouhého QT intervalu ( LQTs)</vt:lpstr>
      <vt:lpstr>Syndrom dlouhého QT intervalu ( LQTs)</vt:lpstr>
      <vt:lpstr>Syndrom dlouhého QT intervalu ( LQTs)</vt:lpstr>
      <vt:lpstr>Syndrom dlouhého QT intervalu ( LQTs)</vt:lpstr>
      <vt:lpstr>Syndrom dlouhého QT intervalu ( LQTs)</vt:lpstr>
      <vt:lpstr>Syndrom Brugadových ( BrS)</vt:lpstr>
      <vt:lpstr>Syndrom Brugadových ( BrS)</vt:lpstr>
      <vt:lpstr>Syndrom Brugadových ( BrS)</vt:lpstr>
      <vt:lpstr>Syndrom Brugadových ( BrS)</vt:lpstr>
      <vt:lpstr>Syndrom Brugadových ( BrS)</vt:lpstr>
      <vt:lpstr>Syndrom Brugadových ( BrS)</vt:lpstr>
      <vt:lpstr>Syndrom Brugadových ( BrS)</vt:lpstr>
      <vt:lpstr>WPW syndrom=manifestní přídatná dráha+symptomy</vt:lpstr>
      <vt:lpstr>Manifestní přídatná dráha</vt:lpstr>
      <vt:lpstr>WPW syndrom: manifestní přídatná dráha</vt:lpstr>
      <vt:lpstr>WPW syndrom: manifestní přídatná dráha</vt:lpstr>
      <vt:lpstr>Jak tělovýchovný lékař může získat podezření na rizikovou arytmii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Otakar Jiravský</dc:creator>
  <cp:lastModifiedBy>Otakar Jiravský</cp:lastModifiedBy>
  <cp:revision>66</cp:revision>
  <dcterms:created xsi:type="dcterms:W3CDTF">2017-08-21T18:38:57Z</dcterms:created>
  <dcterms:modified xsi:type="dcterms:W3CDTF">2017-10-19T21:27:41Z</dcterms:modified>
</cp:coreProperties>
</file>